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2" r:id="rId6"/>
    <p:sldId id="259" r:id="rId7"/>
    <p:sldId id="266" r:id="rId8"/>
    <p:sldId id="267" r:id="rId9"/>
    <p:sldId id="260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AEBF4-1D98-4925-A8BB-664E0F5F6035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B038E-9C27-48C8-BFF4-49480F7C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C8C0-4A7E-4083-B547-1A822C8EA2AD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8C8-4209-4C36-9B2F-60FCBD78E2C3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E1D6-8E9E-4712-95B8-6D1C48AFBBA5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6DC0-BF6D-4380-9982-0A0D5154CE5E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DF98-799A-4864-81E9-E87C16CBB066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4701-23BC-4C44-84C4-90A415432618}" type="datetime1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08B2-7098-4B94-A7A8-143F14B7C54C}" type="datetime1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C0B8-25C0-4455-A395-D4B5050723EA}" type="datetime1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453C-F339-433D-BAEC-8B7A13BBA66E}" type="datetime1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3C1-1FC1-4C8A-A106-1694E428C2A1}" type="datetime1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0CFF-3E0D-4989-BF72-C5BCDCF2A2FB}" type="datetime1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929D6-8CBC-4FBC-82E9-35420A32E344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119D-A1C6-4D6B-B6C2-3774CAFE0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delen@austincc.edu" TargetMode="External"/><Relationship Id="rId2" Type="http://schemas.openxmlformats.org/officeDocument/2006/relationships/hyperlink" Target="mailto:shawley@austinc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jpg" descr="ACC Equity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538287"/>
            <a:ext cx="5334000" cy="3781425"/>
          </a:xfrm>
          <a:prstGeom prst="rect">
            <a:avLst/>
          </a:prstGeom>
          <a:ln/>
        </p:spPr>
      </p:pic>
      <p:pic>
        <p:nvPicPr>
          <p:cNvPr id="5" name="image4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228600"/>
            <a:ext cx="1734994" cy="1159291"/>
          </a:xfrm>
          <a:prstGeom prst="rect">
            <a:avLst/>
          </a:prstGeom>
          <a:ln/>
        </p:spPr>
      </p:pic>
      <p:sp>
        <p:nvSpPr>
          <p:cNvPr id="6" name="TextBox 5"/>
          <p:cNvSpPr txBox="1"/>
          <p:nvPr/>
        </p:nvSpPr>
        <p:spPr>
          <a:xfrm>
            <a:off x="1447800" y="5334000"/>
            <a:ext cx="655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OFFICE OF EQUITY &amp; INCLUSION UPDATE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CAN BOARD OF DIRECTORS</a:t>
            </a:r>
          </a:p>
          <a:p>
            <a:pPr algn="ctr"/>
            <a:r>
              <a:rPr lang="en-US" sz="2000" b="1" i="1" dirty="0" smtClean="0">
                <a:solidFill>
                  <a:srgbClr val="0070C0"/>
                </a:solidFill>
              </a:rPr>
              <a:t>9-8-17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TRUTH, RACIAL HEALING &amp; TRANSFORMATION CAMPUS CENTER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AAC&amp;U </a:t>
            </a:r>
          </a:p>
          <a:p>
            <a:pPr>
              <a:buNone/>
            </a:pPr>
            <a:r>
              <a:rPr lang="en-US" sz="2200" b="1" dirty="0" smtClean="0"/>
              <a:t>(W.K. Kellogg &amp; Newman’s Own</a:t>
            </a:r>
          </a:p>
          <a:p>
            <a:pPr>
              <a:buNone/>
            </a:pPr>
            <a:r>
              <a:rPr lang="en-US" sz="2200" b="1" dirty="0" smtClean="0"/>
              <a:t> Foundation)</a:t>
            </a:r>
          </a:p>
          <a:p>
            <a:pPr>
              <a:buNone/>
            </a:pPr>
            <a:endParaRPr lang="en-US" sz="2200" b="1" dirty="0" smtClean="0"/>
          </a:p>
          <a:p>
            <a:pPr>
              <a:buNone/>
            </a:pPr>
            <a:r>
              <a:rPr lang="en-US" b="1" dirty="0" smtClean="0"/>
              <a:t>$30K 3-year Planning</a:t>
            </a:r>
          </a:p>
          <a:p>
            <a:pPr>
              <a:buNone/>
            </a:pPr>
            <a:r>
              <a:rPr lang="en-US" b="1" dirty="0" smtClean="0"/>
              <a:t>Grant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“Create a positive narrative</a:t>
            </a:r>
          </a:p>
          <a:p>
            <a:pPr>
              <a:buNone/>
            </a:pPr>
            <a:r>
              <a:rPr lang="en-US" b="1" dirty="0" smtClean="0"/>
              <a:t> about race”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Engage 7-10 Community</a:t>
            </a:r>
          </a:p>
          <a:p>
            <a:pPr>
              <a:buNone/>
            </a:pPr>
            <a:r>
              <a:rPr lang="en-US" b="1" dirty="0" smtClean="0"/>
              <a:t> Partners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en-US" b="1" dirty="0" smtClean="0"/>
              <a:t>125 </a:t>
            </a:r>
            <a:r>
              <a:rPr lang="en-US" b="1" dirty="0" smtClean="0"/>
              <a:t>Applicants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10 </a:t>
            </a:r>
            <a:r>
              <a:rPr lang="en-US" b="1" dirty="0" smtClean="0"/>
              <a:t>Selected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200" b="1" i="1" dirty="0" smtClean="0"/>
              <a:t>    Brown</a:t>
            </a:r>
            <a:r>
              <a:rPr lang="en-US" sz="2200" b="1" i="1" dirty="0" smtClean="0"/>
              <a:t>, Duke, Hamline,</a:t>
            </a:r>
          </a:p>
          <a:p>
            <a:pPr>
              <a:buNone/>
            </a:pPr>
            <a:r>
              <a:rPr lang="en-US" sz="2200" b="1" i="1" dirty="0" smtClean="0"/>
              <a:t> </a:t>
            </a:r>
            <a:r>
              <a:rPr lang="en-US" sz="2200" b="1" i="1" dirty="0" smtClean="0"/>
              <a:t>   </a:t>
            </a:r>
            <a:r>
              <a:rPr lang="en-US" sz="2200" b="1" i="1" dirty="0" err="1" smtClean="0"/>
              <a:t>Milsaps</a:t>
            </a:r>
            <a:r>
              <a:rPr lang="en-US" sz="2200" b="1" i="1" dirty="0" smtClean="0"/>
              <a:t>, Rutgers, Spelman, The</a:t>
            </a:r>
          </a:p>
          <a:p>
            <a:pPr>
              <a:buNone/>
            </a:pPr>
            <a:r>
              <a:rPr lang="en-US" sz="2200" b="1" i="1" dirty="0" smtClean="0"/>
              <a:t> </a:t>
            </a:r>
            <a:r>
              <a:rPr lang="en-US" sz="2200" b="1" i="1" dirty="0" smtClean="0"/>
              <a:t>   Citadel</a:t>
            </a:r>
            <a:r>
              <a:rPr lang="en-US" sz="2200" b="1" i="1" dirty="0" smtClean="0"/>
              <a:t>, University of Hawaii-</a:t>
            </a:r>
          </a:p>
          <a:p>
            <a:pPr>
              <a:buNone/>
            </a:pPr>
            <a:r>
              <a:rPr lang="en-US" sz="2200" b="1" i="1" dirty="0" smtClean="0"/>
              <a:t>    </a:t>
            </a:r>
            <a:r>
              <a:rPr lang="en-US" sz="2200" b="1" i="1" dirty="0" err="1" smtClean="0"/>
              <a:t>Manoa</a:t>
            </a:r>
            <a:r>
              <a:rPr lang="en-US" sz="2200" b="1" i="1" dirty="0" smtClean="0"/>
              <a:t>, University of Maryland-</a:t>
            </a:r>
          </a:p>
          <a:p>
            <a:pPr>
              <a:buNone/>
            </a:pPr>
            <a:r>
              <a:rPr lang="en-US" sz="2200" b="1" i="1" dirty="0" smtClean="0"/>
              <a:t>    Baltimore </a:t>
            </a:r>
            <a:r>
              <a:rPr lang="en-US" sz="2200" b="1" i="1" dirty="0" smtClean="0"/>
              <a:t>County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u="sng" dirty="0" smtClean="0"/>
              <a:t>ACC </a:t>
            </a:r>
            <a:r>
              <a:rPr lang="en-US" b="1" u="sng" dirty="0" smtClean="0"/>
              <a:t>– 33 Community Partners</a:t>
            </a:r>
          </a:p>
          <a:p>
            <a:pPr>
              <a:buNone/>
            </a:pPr>
            <a:r>
              <a:rPr lang="en-US" b="1" u="sng" dirty="0" smtClean="0"/>
              <a:t>Letters </a:t>
            </a:r>
            <a:r>
              <a:rPr lang="en-US" b="1" u="sng" dirty="0" smtClean="0"/>
              <a:t>of Support &amp; Counting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ACC TRHT </a:t>
            </a:r>
            <a:r>
              <a:rPr lang="en-US" sz="4000" b="1" dirty="0" smtClean="0">
                <a:solidFill>
                  <a:srgbClr val="0070C0"/>
                </a:solidFill>
              </a:rPr>
              <a:t>CAMPUS CENTER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rgbClr val="0070C0"/>
                </a:solidFill>
              </a:rPr>
              <a:t>Austin Community College envisions a community where race, ethnicity, and other human differences are no longer predictors of success and well-being in any sector of the community. This includes the elimination of barriers (policies, practices, attitudes and cultural messages) that reinforce differential outcomes by race.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What’s Next?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Campus Team Attends Orientation (Sept.)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Campus Partners Thank you &amp; Reception (Oct.)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TRHT Campus Center Institute (Jan.)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Planning &amp; Quarterly Update Meetings (Beginning Spring 2018)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Stephanie Hawley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shawley@austincc.edu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Loretta Edelen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e</a:t>
            </a:r>
            <a:r>
              <a:rPr lang="en-US" dirty="0" smtClean="0">
                <a:hlinkClick r:id="rId3"/>
              </a:rPr>
              <a:t>delen@austincc.edu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2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THE VISION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    </a:t>
            </a:r>
            <a:r>
              <a:rPr lang="en-US" b="1" i="1" dirty="0" smtClean="0">
                <a:solidFill>
                  <a:srgbClr val="0070C0"/>
                </a:solidFill>
              </a:rPr>
              <a:t>Austin Community College District is a welcoming and inclusive environment for diverse students and community members where race, ethnicity, gender, and other human differences are no longer predictors of success.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MISSION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The Office of Equity and Inclusion exists to help the college build capacity to achieve equity in recruitment, inclusion, retention, and completion for underserved students and communities.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Why focus on race </a:t>
            </a:r>
            <a:r>
              <a:rPr lang="en-US" b="1" i="1" dirty="0" smtClean="0">
                <a:solidFill>
                  <a:srgbClr val="0070C0"/>
                </a:solidFill>
              </a:rPr>
              <a:t>first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Because </a:t>
            </a:r>
            <a:r>
              <a:rPr lang="en-US" dirty="0" smtClean="0"/>
              <a:t>the data tell us so…</a:t>
            </a:r>
            <a:endParaRPr lang="en-US" dirty="0"/>
          </a:p>
        </p:txBody>
      </p:sp>
      <p:pic>
        <p:nvPicPr>
          <p:cNvPr id="2050" name="Picture 2" descr="C:\Users\Stephanie Y. Hawley\Pictures\1-Imported 8-2017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209801"/>
            <a:ext cx="2228670" cy="2819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e3allia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1" y="2127253"/>
            <a:ext cx="2514599" cy="2901948"/>
          </a:xfrm>
          <a:prstGeom prst="rect">
            <a:avLst/>
          </a:prstGeom>
        </p:spPr>
      </p:pic>
      <p:pic>
        <p:nvPicPr>
          <p:cNvPr id="8" name="Picture 7" descr="longtrackrep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127253"/>
            <a:ext cx="2410193" cy="29019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Aspen’s Ten Lessons for Taking Leadership on Racial Equity</a:t>
            </a:r>
            <a:endParaRPr lang="en-US" sz="4000" b="1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52600"/>
            <a:ext cx="352564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54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Disaggregated data collection, analysis &amp; use</a:t>
            </a:r>
          </a:p>
          <a:p>
            <a:r>
              <a:rPr lang="en-US" sz="2800" dirty="0" smtClean="0"/>
              <a:t>Community Engagement &amp; Asset Mapping </a:t>
            </a:r>
          </a:p>
          <a:p>
            <a:r>
              <a:rPr lang="en-US" sz="2800" dirty="0" smtClean="0"/>
              <a:t>Antiracist &amp; Inclusion Training, &amp; Development </a:t>
            </a:r>
          </a:p>
          <a:p>
            <a:pPr>
              <a:buNone/>
            </a:pPr>
            <a:r>
              <a:rPr lang="en-US" sz="2800" dirty="0" smtClean="0"/>
              <a:t>		Senior Leadership</a:t>
            </a:r>
          </a:p>
          <a:p>
            <a:pPr>
              <a:buNone/>
            </a:pPr>
            <a:r>
              <a:rPr lang="en-US" sz="2800" dirty="0" smtClean="0"/>
              <a:t>		Community Members</a:t>
            </a:r>
          </a:p>
          <a:p>
            <a:pPr>
              <a:buNone/>
            </a:pPr>
            <a:r>
              <a:rPr lang="en-US" sz="2800" dirty="0" smtClean="0"/>
              <a:t>		 Students, Staff &amp; Faculty</a:t>
            </a:r>
          </a:p>
          <a:p>
            <a:r>
              <a:rPr lang="en-US" sz="2800" dirty="0" smtClean="0"/>
              <a:t>Developing research-based tools to assess &amp; guide</a:t>
            </a:r>
          </a:p>
          <a:p>
            <a:pPr>
              <a:buNone/>
            </a:pPr>
            <a:r>
              <a:rPr lang="en-US" sz="2800" dirty="0" smtClean="0"/>
              <a:t>    community engagement, data use, planning, &amp; evaluation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A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95400" y="0"/>
          <a:ext cx="6553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5830114" imgH="7542857" progId="AcroExch.Document.11">
                  <p:embed/>
                </p:oleObj>
              </mc:Choice>
              <mc:Fallback>
                <p:oleObj name="Acrobat Document" r:id="rId3" imgW="5830114" imgH="7542857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0"/>
                        <a:ext cx="65532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EQUITY REPORT CARD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image3.jpg" descr="ACC Equity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4800600" cy="3962400"/>
          </a:xfrm>
          <a:prstGeom prst="rect">
            <a:avLst/>
          </a:prstGeom>
          <a:ln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Institutional guide, </a:t>
            </a:r>
          </a:p>
          <a:p>
            <a:pPr>
              <a:buNone/>
            </a:pPr>
            <a:r>
              <a:rPr lang="en-US" dirty="0" smtClean="0"/>
              <a:t>    self-assessment, &amp; accountability tool  </a:t>
            </a:r>
          </a:p>
          <a:p>
            <a:r>
              <a:rPr lang="en-US" dirty="0" smtClean="0"/>
              <a:t>Centralizes equity &amp; inclusion in all processes</a:t>
            </a:r>
          </a:p>
          <a:p>
            <a:r>
              <a:rPr lang="en-US" dirty="0" smtClean="0"/>
              <a:t>Developed by students,</a:t>
            </a:r>
          </a:p>
          <a:p>
            <a:pPr>
              <a:buNone/>
            </a:pPr>
            <a:r>
              <a:rPr lang="en-US" dirty="0" smtClean="0"/>
              <a:t>     community, staff, &amp; faculty </a:t>
            </a:r>
          </a:p>
          <a:p>
            <a:r>
              <a:rPr lang="en-US" dirty="0" smtClean="0"/>
              <a:t>Research-based &amp; data-informed</a:t>
            </a:r>
          </a:p>
          <a:p>
            <a:r>
              <a:rPr lang="en-US" dirty="0" smtClean="0"/>
              <a:t> Living Document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119D-A1C6-4D6B-B6C2-3774CAFE09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333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Acrobat Document</vt:lpstr>
      <vt:lpstr>PowerPoint Presentation</vt:lpstr>
      <vt:lpstr>THE VISION</vt:lpstr>
      <vt:lpstr>MISSION</vt:lpstr>
      <vt:lpstr>Why focus on race first?</vt:lpstr>
      <vt:lpstr>Aspen’s Ten Lessons for Taking Leadership on Racial Equity</vt:lpstr>
      <vt:lpstr>STRATEGIES</vt:lpstr>
      <vt:lpstr>PowerPoint Presentation</vt:lpstr>
      <vt:lpstr>PowerPoint Presentation</vt:lpstr>
      <vt:lpstr>EQUITY REPORT CARD</vt:lpstr>
      <vt:lpstr>TRUTH, RACIAL HEALING &amp; TRANSFORMATION CAMPUS CENTER</vt:lpstr>
      <vt:lpstr>ACC TRHT CAMPUS CENTER </vt:lpstr>
      <vt:lpstr>What’s Next?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Y. Hawley</dc:creator>
  <cp:lastModifiedBy>Stephanie Hawley</cp:lastModifiedBy>
  <cp:revision>13</cp:revision>
  <dcterms:created xsi:type="dcterms:W3CDTF">2017-09-06T00:53:22Z</dcterms:created>
  <dcterms:modified xsi:type="dcterms:W3CDTF">2017-09-08T16:17:34Z</dcterms:modified>
</cp:coreProperties>
</file>