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92" r:id="rId3"/>
  </p:sldMasterIdLst>
  <p:notesMasterIdLst>
    <p:notesMasterId r:id="rId21"/>
  </p:notesMasterIdLst>
  <p:handoutMasterIdLst>
    <p:handoutMasterId r:id="rId22"/>
  </p:handoutMasterIdLst>
  <p:sldIdLst>
    <p:sldId id="256" r:id="rId4"/>
    <p:sldId id="310" r:id="rId5"/>
    <p:sldId id="311" r:id="rId6"/>
    <p:sldId id="309" r:id="rId7"/>
    <p:sldId id="313" r:id="rId8"/>
    <p:sldId id="320" r:id="rId9"/>
    <p:sldId id="316" r:id="rId10"/>
    <p:sldId id="317" r:id="rId11"/>
    <p:sldId id="289" r:id="rId12"/>
    <p:sldId id="322" r:id="rId13"/>
    <p:sldId id="321" r:id="rId14"/>
    <p:sldId id="273" r:id="rId15"/>
    <p:sldId id="262" r:id="rId16"/>
    <p:sldId id="270" r:id="rId17"/>
    <p:sldId id="267" r:id="rId18"/>
    <p:sldId id="323" r:id="rId19"/>
    <p:sldId id="259" r:id="rId20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2D0"/>
    <a:srgbClr val="D1E6F6"/>
    <a:srgbClr val="F4D270"/>
    <a:srgbClr val="36C45F"/>
    <a:srgbClr val="278D44"/>
    <a:srgbClr val="2E663E"/>
    <a:srgbClr val="9C3022"/>
    <a:srgbClr val="B4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539" autoAdjust="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jcance365\Desktop\opioids%20and%20gir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99086051743527E-2"/>
          <c:y val="3.9647612629265402E-2"/>
          <c:w val="0.721929485376828"/>
          <c:h val="0.82162020011302794"/>
        </c:manualLayout>
      </c:layout>
      <c:lineChart>
        <c:grouping val="standard"/>
        <c:varyColors val="0"/>
        <c:ser>
          <c:idx val="0"/>
          <c:order val="0"/>
          <c:tx>
            <c:strRef>
              <c:f>'death data'!$A$23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'death data'!$B$22:$R$22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'death data'!$B$23:$R$23</c:f>
              <c:numCache>
                <c:formatCode>#,##0</c:formatCode>
                <c:ptCount val="17"/>
                <c:pt idx="0">
                  <c:v>85</c:v>
                </c:pt>
                <c:pt idx="1">
                  <c:v>111</c:v>
                </c:pt>
                <c:pt idx="2">
                  <c:v>96</c:v>
                </c:pt>
                <c:pt idx="3">
                  <c:v>157</c:v>
                </c:pt>
                <c:pt idx="4">
                  <c:v>153</c:v>
                </c:pt>
                <c:pt idx="5">
                  <c:v>183</c:v>
                </c:pt>
                <c:pt idx="6">
                  <c:v>186</c:v>
                </c:pt>
                <c:pt idx="7">
                  <c:v>251</c:v>
                </c:pt>
                <c:pt idx="8">
                  <c:v>279</c:v>
                </c:pt>
                <c:pt idx="9">
                  <c:v>263</c:v>
                </c:pt>
                <c:pt idx="10">
                  <c:v>225</c:v>
                </c:pt>
                <c:pt idx="11">
                  <c:v>238</c:v>
                </c:pt>
                <c:pt idx="12">
                  <c:v>293</c:v>
                </c:pt>
                <c:pt idx="13">
                  <c:v>232</c:v>
                </c:pt>
                <c:pt idx="14">
                  <c:v>220</c:v>
                </c:pt>
                <c:pt idx="15">
                  <c:v>200</c:v>
                </c:pt>
                <c:pt idx="16">
                  <c:v>207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33-46A0-AAE1-501A7B9D0565}"/>
            </c:ext>
          </c:extLst>
        </c:ser>
        <c:ser>
          <c:idx val="1"/>
          <c:order val="1"/>
          <c:tx>
            <c:strRef>
              <c:f>'death data'!$A$24</c:f>
              <c:strCache>
                <c:ptCount val="1"/>
                <c:pt idx="0">
                  <c:v>Any Opioid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'death data'!$B$22:$R$22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'death data'!$B$24:$R$24</c:f>
              <c:numCache>
                <c:formatCode>#,##0</c:formatCode>
                <c:ptCount val="17"/>
                <c:pt idx="0">
                  <c:v>38</c:v>
                </c:pt>
                <c:pt idx="1">
                  <c:v>49</c:v>
                </c:pt>
                <c:pt idx="2">
                  <c:v>61</c:v>
                </c:pt>
                <c:pt idx="3">
                  <c:v>93</c:v>
                </c:pt>
                <c:pt idx="4">
                  <c:v>85</c:v>
                </c:pt>
                <c:pt idx="5">
                  <c:v>109</c:v>
                </c:pt>
                <c:pt idx="6">
                  <c:v>108</c:v>
                </c:pt>
                <c:pt idx="7">
                  <c:v>151</c:v>
                </c:pt>
                <c:pt idx="8">
                  <c:v>176</c:v>
                </c:pt>
                <c:pt idx="9">
                  <c:v>174</c:v>
                </c:pt>
                <c:pt idx="10">
                  <c:v>147</c:v>
                </c:pt>
                <c:pt idx="11">
                  <c:v>166</c:v>
                </c:pt>
                <c:pt idx="12">
                  <c:v>201</c:v>
                </c:pt>
                <c:pt idx="13">
                  <c:v>162</c:v>
                </c:pt>
                <c:pt idx="14">
                  <c:v>145</c:v>
                </c:pt>
                <c:pt idx="15">
                  <c:v>134</c:v>
                </c:pt>
                <c:pt idx="16">
                  <c:v>149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D33-46A0-AAE1-501A7B9D0565}"/>
            </c:ext>
          </c:extLst>
        </c:ser>
        <c:ser>
          <c:idx val="2"/>
          <c:order val="2"/>
          <c:tx>
            <c:strRef>
              <c:f>'death data'!$A$25</c:f>
              <c:strCache>
                <c:ptCount val="1"/>
                <c:pt idx="0">
                  <c:v>Cocaine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'death data'!$B$22:$R$22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'death data'!$B$25:$R$25</c:f>
              <c:numCache>
                <c:formatCode>#,##0</c:formatCode>
                <c:ptCount val="17"/>
                <c:pt idx="0">
                  <c:v>27</c:v>
                </c:pt>
                <c:pt idx="1">
                  <c:v>29</c:v>
                </c:pt>
                <c:pt idx="2">
                  <c:v>33</c:v>
                </c:pt>
                <c:pt idx="3">
                  <c:v>44</c:v>
                </c:pt>
                <c:pt idx="4">
                  <c:v>45</c:v>
                </c:pt>
                <c:pt idx="5">
                  <c:v>55</c:v>
                </c:pt>
                <c:pt idx="6">
                  <c:v>48</c:v>
                </c:pt>
                <c:pt idx="7">
                  <c:v>82</c:v>
                </c:pt>
                <c:pt idx="8">
                  <c:v>78</c:v>
                </c:pt>
                <c:pt idx="9">
                  <c:v>52</c:v>
                </c:pt>
                <c:pt idx="10">
                  <c:v>32</c:v>
                </c:pt>
                <c:pt idx="11">
                  <c:v>27</c:v>
                </c:pt>
                <c:pt idx="12">
                  <c:v>52</c:v>
                </c:pt>
                <c:pt idx="13">
                  <c:v>25</c:v>
                </c:pt>
                <c:pt idx="14">
                  <c:v>14</c:v>
                </c:pt>
                <c:pt idx="15">
                  <c:v>25</c:v>
                </c:pt>
                <c:pt idx="16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D33-46A0-AAE1-501A7B9D0565}"/>
            </c:ext>
          </c:extLst>
        </c:ser>
        <c:ser>
          <c:idx val="3"/>
          <c:order val="3"/>
          <c:tx>
            <c:strRef>
              <c:f>'death data'!$A$26</c:f>
              <c:strCache>
                <c:ptCount val="1"/>
                <c:pt idx="0">
                  <c:v>Benzodiazepines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'death data'!$B$22:$R$22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'death data'!$B$26:$R$26</c:f>
              <c:numCache>
                <c:formatCode>General</c:formatCode>
                <c:ptCount val="17"/>
                <c:pt idx="3" formatCode="#,##0">
                  <c:v>16</c:v>
                </c:pt>
                <c:pt idx="4" formatCode="#,##0">
                  <c:v>10</c:v>
                </c:pt>
                <c:pt idx="5" formatCode="#,##0">
                  <c:v>26</c:v>
                </c:pt>
                <c:pt idx="6" formatCode="#,##0">
                  <c:v>22</c:v>
                </c:pt>
                <c:pt idx="7" formatCode="#,##0">
                  <c:v>51</c:v>
                </c:pt>
                <c:pt idx="8" formatCode="#,##0">
                  <c:v>65</c:v>
                </c:pt>
                <c:pt idx="9" formatCode="#,##0">
                  <c:v>50</c:v>
                </c:pt>
                <c:pt idx="10" formatCode="#,##0">
                  <c:v>46</c:v>
                </c:pt>
                <c:pt idx="11" formatCode="#,##0">
                  <c:v>46</c:v>
                </c:pt>
                <c:pt idx="12" formatCode="#,##0">
                  <c:v>49</c:v>
                </c:pt>
                <c:pt idx="13" formatCode="#,##0">
                  <c:v>48</c:v>
                </c:pt>
                <c:pt idx="14" formatCode="#,##0">
                  <c:v>36</c:v>
                </c:pt>
                <c:pt idx="15" formatCode="#,##0">
                  <c:v>33</c:v>
                </c:pt>
                <c:pt idx="16" formatCode="#,##0">
                  <c:v>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D33-46A0-AAE1-501A7B9D0565}"/>
            </c:ext>
          </c:extLst>
        </c:ser>
        <c:ser>
          <c:idx val="4"/>
          <c:order val="4"/>
          <c:tx>
            <c:strRef>
              <c:f>'death data'!$A$27</c:f>
              <c:strCache>
                <c:ptCount val="1"/>
                <c:pt idx="0">
                  <c:v>Stimulants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'death data'!$B$22:$R$22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'death data'!$B$27:$R$27</c:f>
              <c:numCache>
                <c:formatCode>General</c:formatCode>
                <c:ptCount val="17"/>
                <c:pt idx="2" formatCode="#,##0">
                  <c:v>10</c:v>
                </c:pt>
                <c:pt idx="3" formatCode="#,##0">
                  <c:v>14</c:v>
                </c:pt>
                <c:pt idx="4" formatCode="#,##0">
                  <c:v>20</c:v>
                </c:pt>
                <c:pt idx="5" formatCode="#,##0">
                  <c:v>11</c:v>
                </c:pt>
                <c:pt idx="6" formatCode="#,##0">
                  <c:v>29</c:v>
                </c:pt>
                <c:pt idx="7" formatCode="#,##0">
                  <c:v>15</c:v>
                </c:pt>
                <c:pt idx="8" formatCode="#,##0">
                  <c:v>15</c:v>
                </c:pt>
                <c:pt idx="10" formatCode="#,##0">
                  <c:v>15</c:v>
                </c:pt>
                <c:pt idx="11" formatCode="#,##0">
                  <c:v>14</c:v>
                </c:pt>
                <c:pt idx="12" formatCode="#,##0">
                  <c:v>24</c:v>
                </c:pt>
                <c:pt idx="13" formatCode="#,##0">
                  <c:v>19</c:v>
                </c:pt>
                <c:pt idx="14" formatCode="#,##0">
                  <c:v>34</c:v>
                </c:pt>
                <c:pt idx="15" formatCode="#,##0">
                  <c:v>31</c:v>
                </c:pt>
                <c:pt idx="16" formatCode="#,##0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D33-46A0-AAE1-501A7B9D0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58176"/>
        <c:axId val="25460096"/>
      </c:lineChart>
      <c:catAx>
        <c:axId val="2545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60096"/>
        <c:crosses val="autoZero"/>
        <c:auto val="1"/>
        <c:lblAlgn val="ctr"/>
        <c:lblOffset val="100"/>
        <c:tickLblSkip val="4"/>
        <c:noMultiLvlLbl val="0"/>
      </c:catAx>
      <c:valAx>
        <c:axId val="25460096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Deaths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5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218133059454523"/>
          <c:y val="0.30943880584906058"/>
          <c:w val="0.17636711171973068"/>
          <c:h val="0.365651796324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r">
              <a:defRPr sz="1200"/>
            </a:lvl1pPr>
          </a:lstStyle>
          <a:p>
            <a:fld id="{FEB165FC-5623-408A-A97C-EAB7F88360EB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r">
              <a:defRPr sz="1200"/>
            </a:lvl1pPr>
          </a:lstStyle>
          <a:p>
            <a:fld id="{218025B4-C7EA-4613-95B1-7A4750931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55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r">
              <a:defRPr sz="1200"/>
            </a:lvl1pPr>
          </a:lstStyle>
          <a:p>
            <a:fld id="{84087A2E-42E0-4370-B675-B7671AE67C90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3" rIns="93164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4" tIns="46583" rIns="93164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r">
              <a:defRPr sz="1200"/>
            </a:lvl1pPr>
          </a:lstStyle>
          <a:p>
            <a:fld id="{B778023E-23DD-4A38-A0C6-5135884AF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0C6B339-815E-194B-9BA0-40009C0C360C}" type="slidenum">
              <a:rPr lang="en-US" sz="1200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68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755249DE-34E6-8944-8C9E-1384E79C400A}" type="slidenum">
              <a:rPr lang="en-US" sz="1200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86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95D40FD1-AB93-704C-90AB-1C2F69C492F8}" type="slidenum">
              <a:rPr lang="en-US" sz="1200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79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023E-23DD-4A38-A0C6-5135884AFB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2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7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399" cy="4114805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Opioids are derived from opium poppies, a plant that secretes opium when the outer bulb is cut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Morphine was synthesized in 1803 and was utilized for pain management and surgical anesthesia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Bayer marketed heroin in 1895 for opium and morphine addiction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chemical structure of heroin is nearly identical to morphine but with better brain penetration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Vicodin was approved by FDA in 1976, then was the most prescribed drug in U.S. from 2006-2013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25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8</a:t>
            </a:fld>
            <a:endParaRPr lang="en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5849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023E-23DD-4A38-A0C6-5135884AFB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88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023E-23DD-4A38-A0C6-5135884AFB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4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799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327A-AD86-4A42-B655-442997FB67A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96A3-E844-421F-B01F-8EA4FF3EBDE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title="Carde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88" y="5791676"/>
            <a:ext cx="2333625" cy="456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2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67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327A-AD86-4A42-B655-442997FB67A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96A3-E844-421F-B01F-8EA4FF3EBDE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466850"/>
            <a:ext cx="4762500" cy="4705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3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327A-AD86-4A42-B655-442997FB67A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96A3-E844-421F-B01F-8EA4FF3EBDE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6400800"/>
            <a:ext cx="1866900" cy="365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752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678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327A-AD86-4A42-B655-442997FB67A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96A3-E844-421F-B01F-8EA4FF3EBDE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6400800"/>
            <a:ext cx="1866900" cy="3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1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678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8512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8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8512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327A-AD86-4A42-B655-442997FB67A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96A3-E844-421F-B01F-8EA4FF3EBDE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6400800"/>
            <a:ext cx="1866900" cy="365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22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327A-AD86-4A42-B655-442997FB67A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96A3-E844-421F-B01F-8EA4FF3EBDE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6400800"/>
            <a:ext cx="1866900" cy="365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069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0">
                <a:latin typeface="TitilliumText22L Xb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327A-AD86-4A42-B655-442997FB67A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96A3-E844-421F-B01F-8EA4FF3EBDE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6400800"/>
            <a:ext cx="1866900" cy="3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93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l">
              <a:defRPr>
                <a:solidFill>
                  <a:srgbClr val="C6531F"/>
                </a:solidFill>
              </a:defRPr>
            </a:lvl1pPr>
          </a:lstStyle>
          <a:p>
            <a:r>
              <a:rPr lang="en-US" dirty="0"/>
              <a:t>Master title Arial Regular, 44pt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style, Arial Regular, 32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99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92200"/>
            <a:ext cx="8229600" cy="1143000"/>
          </a:xfrm>
        </p:spPr>
        <p:txBody>
          <a:bodyPr/>
          <a:lstStyle>
            <a:lvl1pPr algn="l">
              <a:defRPr>
                <a:solidFill>
                  <a:srgbClr val="C6531F"/>
                </a:solidFill>
              </a:defRPr>
            </a:lvl1pPr>
          </a:lstStyle>
          <a:p>
            <a:r>
              <a:rPr lang="en-US" dirty="0"/>
              <a:t>Master title Arial Regular, 44pt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5037"/>
            <a:ext cx="8229600" cy="4373563"/>
          </a:xfr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  <a:lvl2pPr algn="l">
              <a:defRPr>
                <a:solidFill>
                  <a:srgbClr val="404040"/>
                </a:solidFill>
              </a:defRPr>
            </a:lvl2pPr>
            <a:lvl3pPr algn="l">
              <a:defRPr baseline="0">
                <a:solidFill>
                  <a:srgbClr val="404040"/>
                </a:solidFill>
              </a:defRPr>
            </a:lvl3pPr>
            <a:lvl4pPr algn="l">
              <a:defRPr>
                <a:solidFill>
                  <a:srgbClr val="404040"/>
                </a:solidFill>
              </a:defRPr>
            </a:lvl4pPr>
            <a:lvl5pPr algn="l"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Bullet Arial Regular, 32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28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level, 24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level, 20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level, 20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80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7772400" cy="1663699"/>
          </a:xfrm>
        </p:spPr>
        <p:txBody>
          <a:bodyPr anchor="t"/>
          <a:lstStyle>
            <a:lvl1pPr algn="l">
              <a:defRPr sz="4000" b="1" cap="all" baseline="0">
                <a:solidFill>
                  <a:srgbClr val="C6531F"/>
                </a:solidFill>
              </a:defRPr>
            </a:lvl1pPr>
          </a:lstStyle>
          <a:p>
            <a:r>
              <a:rPr lang="en-US" dirty="0"/>
              <a:t>ARIAL BOLD, ALL CAPS,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Arial Regular, 20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99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92200"/>
            <a:ext cx="8229600" cy="1143000"/>
          </a:xfrm>
        </p:spPr>
        <p:txBody>
          <a:bodyPr/>
          <a:lstStyle>
            <a:lvl1pPr algn="l">
              <a:defRPr>
                <a:solidFill>
                  <a:srgbClr val="C6531F"/>
                </a:solidFill>
              </a:defRPr>
            </a:lvl1pPr>
          </a:lstStyle>
          <a:p>
            <a:r>
              <a:rPr lang="en-US" dirty="0"/>
              <a:t>Master title Arial Regular, 44pt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311400"/>
            <a:ext cx="4038600" cy="4267200"/>
          </a:xfrm>
        </p:spPr>
        <p:txBody>
          <a:bodyPr/>
          <a:lstStyle>
            <a:lvl1pPr algn="l">
              <a:defRPr sz="2800" baseline="0">
                <a:solidFill>
                  <a:srgbClr val="404040"/>
                </a:solidFill>
              </a:defRPr>
            </a:lvl1pPr>
            <a:lvl2pPr algn="l">
              <a:defRPr sz="2400">
                <a:solidFill>
                  <a:srgbClr val="404040"/>
                </a:solidFill>
              </a:defRPr>
            </a:lvl2pPr>
            <a:lvl3pPr algn="l">
              <a:defRPr sz="2000">
                <a:solidFill>
                  <a:srgbClr val="404040"/>
                </a:solidFill>
              </a:defRPr>
            </a:lvl3pPr>
            <a:lvl4pPr algn="l">
              <a:defRPr sz="1800">
                <a:solidFill>
                  <a:srgbClr val="404040"/>
                </a:solidFill>
              </a:defRPr>
            </a:lvl4pPr>
            <a:lvl5pPr algn="l"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Arial, 32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24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level, 20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level, 18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311400"/>
            <a:ext cx="4038600" cy="4267200"/>
          </a:xfrm>
        </p:spPr>
        <p:txBody>
          <a:bodyPr/>
          <a:lstStyle>
            <a:lvl1pPr algn="l">
              <a:defRPr sz="2800" baseline="0">
                <a:solidFill>
                  <a:srgbClr val="404040"/>
                </a:solidFill>
              </a:defRPr>
            </a:lvl1pPr>
            <a:lvl2pPr algn="l">
              <a:defRPr sz="2400">
                <a:solidFill>
                  <a:srgbClr val="404040"/>
                </a:solidFill>
              </a:defRPr>
            </a:lvl2pPr>
            <a:lvl3pPr algn="l">
              <a:defRPr sz="2000">
                <a:solidFill>
                  <a:srgbClr val="404040"/>
                </a:solidFill>
              </a:defRPr>
            </a:lvl3pPr>
            <a:lvl4pPr algn="l">
              <a:defRPr sz="1800">
                <a:solidFill>
                  <a:srgbClr val="404040"/>
                </a:solidFill>
              </a:defRPr>
            </a:lvl4pPr>
            <a:lvl5pPr algn="l"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Arial, 32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24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level, 20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level, 18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level, 18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678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68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327A-AD86-4A42-B655-442997FB67A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96A3-E844-421F-B01F-8EA4FF3EBDE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arde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6400800"/>
            <a:ext cx="1866900" cy="365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771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3" y="1219199"/>
            <a:ext cx="3008313" cy="1162051"/>
          </a:xfrm>
        </p:spPr>
        <p:txBody>
          <a:bodyPr anchor="b"/>
          <a:lstStyle>
            <a:lvl1pPr algn="l">
              <a:defRPr sz="2000" b="1" baseline="0">
                <a:solidFill>
                  <a:srgbClr val="C6531F"/>
                </a:solidFill>
              </a:defRPr>
            </a:lvl1pPr>
          </a:lstStyle>
          <a:p>
            <a:r>
              <a:rPr lang="en-US" dirty="0"/>
              <a:t>Arial Bold,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9201"/>
            <a:ext cx="5111750" cy="5257801"/>
          </a:xfrm>
        </p:spPr>
        <p:txBody>
          <a:bodyPr/>
          <a:lstStyle>
            <a:lvl1pPr algn="l"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Arial Regular, 32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28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level, 24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level, 20</a:t>
            </a:r>
          </a:p>
          <a:p>
            <a:pPr lvl="4"/>
            <a:r>
              <a:rPr lang="en-US" dirty="0"/>
              <a:t>Fifth level, 20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3" y="2471738"/>
            <a:ext cx="3008313" cy="4005263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Arial Regular, 14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168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207001"/>
            <a:ext cx="5486400" cy="5667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/>
              <a:t>Arial Bold,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019174"/>
            <a:ext cx="5486400" cy="41148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add, Arial Regular,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73738"/>
            <a:ext cx="5486400" cy="804863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Arial Regular, 14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29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78600"/>
            <a:ext cx="9144000" cy="2794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01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720000"/>
            <a:ext cx="8640000" cy="960000"/>
          </a:xfrm>
        </p:spPr>
        <p:txBody>
          <a:bodyPr wrap="none"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33E584-EBFB-2148-B937-200753D6561E}" type="datetimeFigureOut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6/8/2018</a:t>
            </a:fld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ECB0E2-CCC2-354A-A2EE-BABE1BE2DA8B}" type="slidenum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6400" y="228600"/>
            <a:ext cx="8229600" cy="582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46B1-78D6-8B40-99F1-D4F3408D9F51}" type="slidenum">
              <a:rPr lang="en-US" sz="240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58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21667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34" y="1885950"/>
            <a:ext cx="4021667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20814-6214-6644-9CE1-427D6C04DA85}" type="slidenum">
              <a:rPr lang="en-US" sz="240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51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109FF3-1548-4CDB-B82B-70387ADEE53E}" type="slidenum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175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8" y="43998"/>
            <a:ext cx="725472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260628" y="478970"/>
            <a:ext cx="7254721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109FF3-1548-4CDB-B82B-70387ADEE53E}" type="slidenum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71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4" y="159658"/>
            <a:ext cx="5115201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64D530-B60B-4A5A-91C0-C766C58A4783}" type="slidenum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70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352" y="428340"/>
            <a:ext cx="6630895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4" y="1551073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3" y="2111471"/>
            <a:ext cx="6630895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3" y="6348299"/>
            <a:ext cx="1099297" cy="32872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F72ED9-9689-41AB-956E-C8D858A910F3}" type="datetime1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6/8/2018</a:t>
            </a:fld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057" y="6348299"/>
            <a:ext cx="1021441" cy="36869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64D530-B60B-4A5A-91C0-C766C58A4783}" type="slidenum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2068605" y="1287262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53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678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68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327A-AD86-4A42-B655-442997FB67A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96A3-E844-421F-B01F-8EA4FF3EB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25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l">
              <a:defRPr>
                <a:solidFill>
                  <a:srgbClr val="C6531F"/>
                </a:solidFill>
              </a:defRPr>
            </a:lvl1pPr>
          </a:lstStyle>
          <a:p>
            <a:r>
              <a:rPr lang="en-US" dirty="0"/>
              <a:t>Master title Arial Regular, 44pt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style, Arial Regular, 32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4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92200"/>
            <a:ext cx="8229600" cy="1143000"/>
          </a:xfrm>
        </p:spPr>
        <p:txBody>
          <a:bodyPr/>
          <a:lstStyle>
            <a:lvl1pPr algn="l">
              <a:defRPr>
                <a:solidFill>
                  <a:srgbClr val="C6531F"/>
                </a:solidFill>
              </a:defRPr>
            </a:lvl1pPr>
          </a:lstStyle>
          <a:p>
            <a:r>
              <a:rPr lang="en-US" dirty="0"/>
              <a:t>Master title Arial Regular, 44pt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5037"/>
            <a:ext cx="8229600" cy="4373563"/>
          </a:xfr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  <a:lvl2pPr algn="l">
              <a:defRPr>
                <a:solidFill>
                  <a:srgbClr val="404040"/>
                </a:solidFill>
              </a:defRPr>
            </a:lvl2pPr>
            <a:lvl3pPr algn="l">
              <a:defRPr baseline="0">
                <a:solidFill>
                  <a:srgbClr val="404040"/>
                </a:solidFill>
              </a:defRPr>
            </a:lvl3pPr>
            <a:lvl4pPr algn="l">
              <a:defRPr>
                <a:solidFill>
                  <a:srgbClr val="404040"/>
                </a:solidFill>
              </a:defRPr>
            </a:lvl4pPr>
            <a:lvl5pPr algn="l"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Bullet Arial Regular, 32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28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level, 24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level, 20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level, 20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07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7772400" cy="1663699"/>
          </a:xfrm>
        </p:spPr>
        <p:txBody>
          <a:bodyPr anchor="t"/>
          <a:lstStyle>
            <a:lvl1pPr algn="l">
              <a:defRPr sz="4000" b="1" cap="all" baseline="0">
                <a:solidFill>
                  <a:srgbClr val="C6531F"/>
                </a:solidFill>
              </a:defRPr>
            </a:lvl1pPr>
          </a:lstStyle>
          <a:p>
            <a:r>
              <a:rPr lang="en-US" dirty="0"/>
              <a:t>ARIAL BOLD, ALL CAPS,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Arial Regular, 20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06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92200"/>
            <a:ext cx="8229600" cy="1143000"/>
          </a:xfrm>
        </p:spPr>
        <p:txBody>
          <a:bodyPr/>
          <a:lstStyle>
            <a:lvl1pPr algn="l">
              <a:defRPr>
                <a:solidFill>
                  <a:srgbClr val="C6531F"/>
                </a:solidFill>
              </a:defRPr>
            </a:lvl1pPr>
          </a:lstStyle>
          <a:p>
            <a:r>
              <a:rPr lang="en-US" dirty="0"/>
              <a:t>Master title Arial Regular, 44pt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311400"/>
            <a:ext cx="4038600" cy="4267200"/>
          </a:xfrm>
        </p:spPr>
        <p:txBody>
          <a:bodyPr/>
          <a:lstStyle>
            <a:lvl1pPr algn="l">
              <a:defRPr sz="2800" baseline="0">
                <a:solidFill>
                  <a:srgbClr val="404040"/>
                </a:solidFill>
              </a:defRPr>
            </a:lvl1pPr>
            <a:lvl2pPr algn="l">
              <a:defRPr sz="2400">
                <a:solidFill>
                  <a:srgbClr val="404040"/>
                </a:solidFill>
              </a:defRPr>
            </a:lvl2pPr>
            <a:lvl3pPr algn="l">
              <a:defRPr sz="2000">
                <a:solidFill>
                  <a:srgbClr val="404040"/>
                </a:solidFill>
              </a:defRPr>
            </a:lvl3pPr>
            <a:lvl4pPr algn="l">
              <a:defRPr sz="1800">
                <a:solidFill>
                  <a:srgbClr val="404040"/>
                </a:solidFill>
              </a:defRPr>
            </a:lvl4pPr>
            <a:lvl5pPr algn="l"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Arial, 32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24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level, 20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level, 18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311400"/>
            <a:ext cx="4038600" cy="4267200"/>
          </a:xfrm>
        </p:spPr>
        <p:txBody>
          <a:bodyPr/>
          <a:lstStyle>
            <a:lvl1pPr algn="l">
              <a:defRPr sz="2800" baseline="0">
                <a:solidFill>
                  <a:srgbClr val="404040"/>
                </a:solidFill>
              </a:defRPr>
            </a:lvl1pPr>
            <a:lvl2pPr algn="l">
              <a:defRPr sz="2400">
                <a:solidFill>
                  <a:srgbClr val="404040"/>
                </a:solidFill>
              </a:defRPr>
            </a:lvl2pPr>
            <a:lvl3pPr algn="l">
              <a:defRPr sz="2000">
                <a:solidFill>
                  <a:srgbClr val="404040"/>
                </a:solidFill>
              </a:defRPr>
            </a:lvl3pPr>
            <a:lvl4pPr algn="l">
              <a:defRPr sz="1800">
                <a:solidFill>
                  <a:srgbClr val="404040"/>
                </a:solidFill>
              </a:defRPr>
            </a:lvl4pPr>
            <a:lvl5pPr algn="l"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Arial, 32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24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level, 20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level, 18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level, 18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97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3" y="1219199"/>
            <a:ext cx="3008313" cy="1162051"/>
          </a:xfrm>
        </p:spPr>
        <p:txBody>
          <a:bodyPr anchor="b"/>
          <a:lstStyle>
            <a:lvl1pPr algn="l">
              <a:defRPr sz="2000" b="1" baseline="0">
                <a:solidFill>
                  <a:srgbClr val="C6531F"/>
                </a:solidFill>
              </a:defRPr>
            </a:lvl1pPr>
          </a:lstStyle>
          <a:p>
            <a:r>
              <a:rPr lang="en-US" dirty="0"/>
              <a:t>Arial Bold,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9201"/>
            <a:ext cx="5111750" cy="5257801"/>
          </a:xfrm>
        </p:spPr>
        <p:txBody>
          <a:bodyPr/>
          <a:lstStyle>
            <a:lvl1pPr algn="l"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Arial Regular, 32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28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level, 24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level, 20</a:t>
            </a:r>
          </a:p>
          <a:p>
            <a:pPr lvl="4"/>
            <a:r>
              <a:rPr lang="en-US" dirty="0"/>
              <a:t>Fifth level, 20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3" y="2471738"/>
            <a:ext cx="3008313" cy="4005263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Arial Regular, 14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6322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207001"/>
            <a:ext cx="5486400" cy="5667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/>
              <a:t>Arial Bold,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019174"/>
            <a:ext cx="5486400" cy="41148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add, Arial Regular,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73738"/>
            <a:ext cx="5486400" cy="804863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Arial Regular, 14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97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78600"/>
            <a:ext cx="9144000" cy="2794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04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720000"/>
            <a:ext cx="8640000" cy="960000"/>
          </a:xfrm>
        </p:spPr>
        <p:txBody>
          <a:bodyPr wrap="none"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33E584-EBFB-2148-B937-200753D6561E}" type="datetimeFigureOut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6/8/2018</a:t>
            </a:fld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ECB0E2-CCC2-354A-A2EE-BABE1BE2DA8B}" type="slidenum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12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6400" y="228600"/>
            <a:ext cx="8229600" cy="582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546B1-78D6-8B40-99F1-D4F3408D9F51}" type="slidenum">
              <a:rPr lang="en-US" sz="240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34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21667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34" y="1885950"/>
            <a:ext cx="4021667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20814-6214-6644-9CE1-427D6C04DA85}" type="slidenum">
              <a:rPr lang="en-US" sz="240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1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678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327A-AD86-4A42-B655-442997FB67A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96A3-E844-421F-B01F-8EA4FF3EBDE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403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6400800"/>
            <a:ext cx="1866900" cy="3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98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109FF3-1548-4CDB-B82B-70387ADEE53E}" type="slidenum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76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8" y="43998"/>
            <a:ext cx="725472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260628" y="478970"/>
            <a:ext cx="7254721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109FF3-1548-4CDB-B82B-70387ADEE53E}" type="slidenum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91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4" y="159658"/>
            <a:ext cx="5115201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64D530-B60B-4A5A-91C0-C766C58A4783}" type="slidenum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141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352" y="428340"/>
            <a:ext cx="6630895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4" y="1551073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3" y="2111471"/>
            <a:ext cx="6630895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3" y="6348299"/>
            <a:ext cx="1099297" cy="32872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F72ED9-9689-41AB-956E-C8D858A910F3}" type="datetime1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6/8/2018</a:t>
            </a:fld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057" y="6348299"/>
            <a:ext cx="1021441" cy="36869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64D530-B60B-4A5A-91C0-C766C58A4783}" type="slidenum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2068605" y="1287262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02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678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327A-AD86-4A42-B655-442997FB67A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96A3-E844-421F-B01F-8EA4FF3EBDE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403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19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67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327A-AD86-4A42-B655-442997FB67A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96A3-E844-421F-B01F-8EA4FF3EBD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6400800"/>
            <a:ext cx="1866900" cy="365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032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67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327A-AD86-4A42-B655-442997FB67A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96A3-E844-421F-B01F-8EA4FF3EBDE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2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327A-AD86-4A42-B655-442997FB67A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96A3-E844-421F-B01F-8EA4FF3EBDE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6400800"/>
            <a:ext cx="1866900" cy="365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27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 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327A-AD86-4A42-B655-442997FB67A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96A3-E844-421F-B01F-8EA4FF3EBDE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09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title="Background Graphic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327A-AD86-4A42-B655-442997FB67A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B96A3-E844-421F-B01F-8EA4FF3EBDE6}" type="slidenum">
              <a:rPr lang="en-US" smtClean="0"/>
              <a:t>‹#›</a:t>
            </a:fld>
            <a:endParaRPr lang="en-US"/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287771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60" r:id="rId5"/>
    <p:sldLayoutId id="2147483654" r:id="rId6"/>
    <p:sldLayoutId id="2147483661" r:id="rId7"/>
    <p:sldLayoutId id="2147483655" r:id="rId8"/>
    <p:sldLayoutId id="2147483662" r:id="rId9"/>
    <p:sldLayoutId id="2147483663" r:id="rId10"/>
    <p:sldLayoutId id="2147483651" r:id="rId11"/>
    <p:sldLayoutId id="2147483652" r:id="rId12"/>
    <p:sldLayoutId id="2147483653" r:id="rId13"/>
    <p:sldLayoutId id="2147483656" r:id="rId14"/>
    <p:sldLayoutId id="2147483657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9C302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Arial Regular, 44pt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9963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Arial, 32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28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level, 24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level, 20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level, 20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2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C6531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Arial Regular, 44pt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9963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Arial, 32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28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level, 24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level, 20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level, 20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8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C6531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Vsarria@cardeaservices.org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Addressing the </a:t>
            </a:r>
            <a:r>
              <a:rPr lang="en-US" dirty="0" smtClean="0"/>
              <a:t>Opioid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Epidemic for Adolescents in Austin/Travis County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609600"/>
          </a:xfrm>
        </p:spPr>
        <p:txBody>
          <a:bodyPr/>
          <a:lstStyle/>
          <a:p>
            <a:endParaRPr lang="en-US" dirty="0"/>
          </a:p>
          <a:p>
            <a:r>
              <a:rPr lang="en-US" sz="1800" dirty="0" smtClean="0"/>
              <a:t>Stephanie Rainbolt, Chair,  Austin/Travis County Youth Substance Abuse Prevention Coalition</a:t>
            </a:r>
          </a:p>
          <a:p>
            <a:endParaRPr lang="en-US" sz="1800" dirty="0"/>
          </a:p>
          <a:p>
            <a:r>
              <a:rPr lang="en-US" sz="1800" dirty="0"/>
              <a:t>Vanessa Sarria, Vice President, Cardea - Austin Office</a:t>
            </a: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5029200"/>
            <a:ext cx="1810669" cy="1359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8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419600"/>
            <a:ext cx="1810669" cy="1359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95" y="474751"/>
            <a:ext cx="8610600" cy="617905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6200" y="3564280"/>
            <a:ext cx="990600" cy="4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4" y="5638800"/>
            <a:ext cx="1018120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44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Interest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1524000"/>
            <a:ext cx="434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Gender-responsive, culturally relevant approaches/tools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Trauma-informed approaches/tools</a:t>
            </a: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Evidence-based </a:t>
            </a:r>
            <a:r>
              <a:rPr lang="en-US" sz="2000" dirty="0"/>
              <a:t>prevention interventions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Information </a:t>
            </a:r>
            <a:r>
              <a:rPr lang="en-US" sz="2000" dirty="0"/>
              <a:t>and referral to local resources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Ways to integrate prevention into primary </a:t>
            </a:r>
            <a:r>
              <a:rPr lang="en-US" sz="2000" dirty="0" smtClean="0"/>
              <a:t>care/behavioral health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85800" y="1524000"/>
            <a:ext cx="3733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Understanding addiction and adolescent brain development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Overview of opioids (how different from other drugs)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Data, story and trends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Recognizing warning signs </a:t>
            </a:r>
            <a:endParaRPr lang="en-US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How </a:t>
            </a:r>
            <a:r>
              <a:rPr lang="en-US" sz="2000" dirty="0"/>
              <a:t>to talk to </a:t>
            </a:r>
            <a:r>
              <a:rPr lang="en-US" sz="2000" dirty="0" smtClean="0"/>
              <a:t>adolescents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Motivational </a:t>
            </a:r>
            <a:r>
              <a:rPr lang="en-US" sz="2000" dirty="0" smtClean="0"/>
              <a:t>Interviewing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How and when to screen for misuse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759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6164"/>
            <a:ext cx="8229600" cy="1046781"/>
          </a:xfrm>
        </p:spPr>
        <p:txBody>
          <a:bodyPr/>
          <a:lstStyle/>
          <a:p>
            <a:r>
              <a:rPr lang="en-US" dirty="0" smtClean="0"/>
              <a:t>Where?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98" y="912083"/>
            <a:ext cx="2471812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102" y="3360668"/>
            <a:ext cx="437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Community Health Centers in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Travis County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276600"/>
            <a:ext cx="3648075" cy="26765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419600" y="3712678"/>
            <a:ext cx="2407139" cy="758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7903" y="2723459"/>
            <a:ext cx="316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Schools in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TEA Region 13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429000" y="2225963"/>
            <a:ext cx="3366847" cy="682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7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500062"/>
            <a:ext cx="7505700" cy="5857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62" y="519112"/>
            <a:ext cx="7458075" cy="5819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4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 (signed support letters)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295976"/>
            <a:ext cx="8915400" cy="48344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Austin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Austin Public Health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 Health /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CommUnityCare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CommunityCare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Collaborative /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Sendero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Health Plans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Children’s Optimal Health*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Communities for Recovery*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Children’s Medical Center of Central Texas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Samaritano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Integral Care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LifeWorks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Manor ISD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 Naloxone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People’s Community Clinic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 13 Education Service Center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Texas Overdose Naloxone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Initiative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 School of Social Work*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2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11" y="76200"/>
            <a:ext cx="8229600" cy="1046781"/>
          </a:xfrm>
        </p:spPr>
        <p:txBody>
          <a:bodyPr/>
          <a:lstStyle/>
          <a:p>
            <a:r>
              <a:rPr lang="en-US" dirty="0" err="1" smtClean="0"/>
              <a:t>CoP</a:t>
            </a:r>
            <a:r>
              <a:rPr lang="en-US" dirty="0" smtClean="0"/>
              <a:t> Timeline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061541"/>
            <a:ext cx="913782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 2017 – 20 informant interviews completed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22, 2018 - Region 13 Face to Face Training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(Opioid Misuse in Adolescents: Prevention and Detection)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4,  2018 –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Webinar #1 </a:t>
            </a:r>
            <a:r>
              <a:rPr lang="en-US" sz="12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(Opioid Misuse in Adolescents: Prevention and Detection)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22, 2018 – Meeting with Outreach, Screening, Assessment, Referral organizations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30, 2018 – TA Calls with School Nurses from Region 13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7, 2018 – Focus Group with Clinicians from Community Health Centers 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21 – Region 13 School Nurse Conference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Aug/Sept 2018 –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Webinar #2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Feb/March 2019 –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Webinar #3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July/Aug/Sept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Webinar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#4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Jan/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Feb/March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Webinar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#5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April/May/June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Webinar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#6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Quarterly technical assistance calls (health professionals in schools/clinics rotate) 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4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85800"/>
            <a:ext cx="7543800" cy="529784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28600" y="24384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3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Information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1447800"/>
            <a:ext cx="502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Vanessa Sarria, MPA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Vice President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Cardea</a:t>
            </a:r>
          </a:p>
          <a:p>
            <a:r>
              <a:rPr lang="en-US" sz="2000" dirty="0" smtClean="0">
                <a:solidFill>
                  <a:schemeClr val="tx2"/>
                </a:solidFill>
                <a:hlinkClick r:id="rId3"/>
              </a:rPr>
              <a:t>Vsarria@cardeaservices.org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www.cardeaservices.org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Stephanie </a:t>
            </a:r>
            <a:r>
              <a:rPr lang="en-US" sz="2000" dirty="0">
                <a:solidFill>
                  <a:schemeClr val="tx2"/>
                </a:solidFill>
              </a:rPr>
              <a:t>Rainbolt, M.Ed., ACPS </a:t>
            </a:r>
            <a:r>
              <a:rPr lang="en-US" sz="2000" dirty="0" smtClean="0">
                <a:solidFill>
                  <a:schemeClr val="tx2"/>
                </a:solidFill>
              </a:rPr>
              <a:t>Program </a:t>
            </a:r>
            <a:r>
              <a:rPr lang="en-US" sz="2000" dirty="0">
                <a:solidFill>
                  <a:schemeClr val="tx2"/>
                </a:solidFill>
              </a:rPr>
              <a:t>Director, Next Step/Teen Parent </a:t>
            </a:r>
            <a:r>
              <a:rPr lang="en-US" sz="2000" dirty="0" smtClean="0">
                <a:solidFill>
                  <a:schemeClr val="tx2"/>
                </a:solidFill>
              </a:rPr>
              <a:t>Services</a:t>
            </a:r>
          </a:p>
          <a:p>
            <a:r>
              <a:rPr lang="en-US" sz="2000" dirty="0" err="1" smtClean="0">
                <a:solidFill>
                  <a:schemeClr val="tx2"/>
                </a:solidFill>
              </a:rPr>
              <a:t>LifeWorks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u="sng" dirty="0">
                <a:solidFill>
                  <a:srgbClr val="C00000"/>
                </a:solidFill>
              </a:rPr>
              <a:t>stephanie.rainbolt@lifeworksaustin.org</a:t>
            </a:r>
            <a:r>
              <a:rPr lang="en-US" sz="2000" dirty="0">
                <a:solidFill>
                  <a:schemeClr val="tx2"/>
                </a:solidFill>
              </a:rPr>
              <a:t/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350165"/>
            <a:ext cx="1810669" cy="1359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20" y="2057400"/>
            <a:ext cx="2729753" cy="53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27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>
              <a:defRPr kumimoji="1"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>
              <a:defRPr kumimoji="1"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>
              <a:defRPr kumimoji="1"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>
              <a:defRPr kumimoji="1"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defRPr/>
            </a:pPr>
            <a:r>
              <a:rPr lang="en-US" sz="4100" b="1" dirty="0">
                <a:solidFill>
                  <a:srgbClr val="000000"/>
                </a:solidFill>
                <a:cs typeface="Arial" charset="0"/>
              </a:rPr>
              <a:t>Drug Use Starts Early 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defRPr/>
            </a:pPr>
            <a:r>
              <a:rPr lang="en-US" sz="4100" b="1" dirty="0">
                <a:solidFill>
                  <a:srgbClr val="000000"/>
                </a:solidFill>
                <a:cs typeface="Arial" charset="0"/>
              </a:rPr>
              <a:t>Peaks in Adolescence</a:t>
            </a:r>
            <a:endParaRPr lang="en-US" sz="37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5890" name="Rectangle 4"/>
          <p:cNvSpPr>
            <a:spLocks noChangeArrowheads="1"/>
          </p:cNvSpPr>
          <p:nvPr/>
        </p:nvSpPr>
        <p:spPr bwMode="auto">
          <a:xfrm>
            <a:off x="304800" y="2286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800" u="sng">
              <a:solidFill>
                <a:srgbClr val="000000"/>
              </a:solidFill>
              <a:latin typeface="Arial Black" charset="0"/>
              <a:cs typeface="Arial" charset="0"/>
            </a:endParaRPr>
          </a:p>
        </p:txBody>
      </p:sp>
      <p:pic>
        <p:nvPicPr>
          <p:cNvPr id="165892" name="Picture 6" descr="epi metapho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362199"/>
            <a:ext cx="6501714" cy="37152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23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0"/>
            <a:ext cx="508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7938" name="Rectangle 3"/>
          <p:cNvSpPr>
            <a:spLocks noChangeArrowheads="1"/>
          </p:cNvSpPr>
          <p:nvPr/>
        </p:nvSpPr>
        <p:spPr bwMode="auto">
          <a:xfrm>
            <a:off x="152400" y="685800"/>
            <a:ext cx="3810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charset="0"/>
              <a:buChar char="§"/>
            </a:pPr>
            <a:r>
              <a:rPr kumimoji="1"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Adolescence is a period of profound brain maturation.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charset="0"/>
              <a:buNone/>
            </a:pPr>
            <a:endParaRPr kumimoji="1"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charset="0"/>
              <a:buChar char="§"/>
            </a:pPr>
            <a:r>
              <a:rPr kumimoji="1"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kumimoji="1"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</a:t>
            </a:r>
            <a:r>
              <a:rPr kumimoji="1"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brain development was complete by adolescence</a:t>
            </a:r>
          </a:p>
          <a:p>
            <a:pPr marL="742950" lvl="1" indent="-28575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charset="0"/>
              <a:buNone/>
            </a:pPr>
            <a:endParaRPr kumimoji="1"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charset="0"/>
              <a:buChar char="§"/>
            </a:pPr>
            <a:r>
              <a:rPr kumimoji="1"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now know… maturation is not complete until about </a:t>
            </a:r>
            <a:r>
              <a:rPr kumimoji="1"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25.</a:t>
            </a:r>
          </a:p>
        </p:txBody>
      </p:sp>
    </p:spTree>
    <p:extLst>
      <p:ext uri="{BB962C8B-B14F-4D97-AF65-F5344CB8AC3E}">
        <p14:creationId xmlns:p14="http://schemas.microsoft.com/office/powerpoint/2010/main" val="52471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3"/>
          <p:cNvSpPr>
            <a:spLocks noChangeArrowheads="1"/>
          </p:cNvSpPr>
          <p:nvPr/>
        </p:nvSpPr>
        <p:spPr bwMode="auto">
          <a:xfrm>
            <a:off x="152400" y="914400"/>
            <a:ext cx="464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adolescence, the developing dopamine system is “robust” 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1" 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kumimoji="1"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 a </a:t>
            </a:r>
            <a:r>
              <a:rPr kumimoji="1" lang="en-US" sz="2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risk </a:t>
            </a:r>
            <a:r>
              <a:rPr kumimoji="1"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dopamine hijacking process for the developing brain, compared to an adult brain</a:t>
            </a:r>
          </a:p>
        </p:txBody>
      </p:sp>
      <p:pic>
        <p:nvPicPr>
          <p:cNvPr id="4" name="Picture 3" descr="Screen Shot 2018-03-04 at 2.21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402999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6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Accidental Poisoning Deaths among   15-24 Year Olds in Texas: 1999-2015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52400" y="1905000"/>
          <a:ext cx="8763000" cy="4338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243748"/>
            <a:ext cx="664156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Arial" charset="0"/>
                <a:cs typeface="Arial" charset="0"/>
              </a:rPr>
              <a:t>Source: Texas Death Certificates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Arial" charset="0"/>
                <a:cs typeface="Arial" charset="0"/>
              </a:rPr>
              <a:t>Accidental Poisonings based on County of Occurrence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Arial" charset="0"/>
                <a:cs typeface="Arial" charset="0"/>
              </a:rPr>
              <a:t>Prepared by Texas Department of State Health Services, Center for Health Statistics 3/6/2018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8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066800"/>
          </a:xfrm>
        </p:spPr>
        <p:txBody>
          <a:bodyPr/>
          <a:lstStyle/>
          <a:p>
            <a:r>
              <a:rPr lang="en-US" dirty="0" smtClean="0"/>
              <a:t>Overdose Deaths in Austin</a:t>
            </a:r>
            <a:br>
              <a:rPr lang="en-US" dirty="0" smtClean="0"/>
            </a:br>
            <a:r>
              <a:rPr lang="en-US" dirty="0" smtClean="0"/>
              <a:t>15 to 24 age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2373"/>
            <a:ext cx="9144000" cy="325325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858000" y="37338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638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</a:t>
            </a:r>
            <a:r>
              <a:rPr lang="en-US" dirty="0"/>
              <a:t>Epidemiology and Disease Surveillance Unit, Epidemiology and Public Health Preparedness </a:t>
            </a:r>
            <a:r>
              <a:rPr lang="en-US" dirty="0" smtClean="0"/>
              <a:t>Division – Sept. 2017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9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200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YRBS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3733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Source:  Illicit Drug Use; Texas Department of State Health Service; Texas Youth Risk Behavior Survey, January 2018</a:t>
            </a: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70" y="1751321"/>
            <a:ext cx="2067734" cy="4941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751321"/>
            <a:ext cx="6495539" cy="18686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07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4400" b="0" i="0" u="none" strike="noStrike" cap="none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Dangers of Drugs Laced with Opioids</a:t>
            </a:r>
            <a:endParaRPr lang="en" sz="4400" b="0" i="0" u="none" strike="noStrike" cap="none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"/>
          <a:stretch/>
        </p:blipFill>
        <p:spPr>
          <a:xfrm>
            <a:off x="1371599" y="2286000"/>
            <a:ext cx="3429165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667000"/>
            <a:ext cx="296333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066800"/>
          </a:xfrm>
        </p:spPr>
        <p:txBody>
          <a:bodyPr/>
          <a:lstStyle/>
          <a:p>
            <a:r>
              <a:rPr lang="en-US" dirty="0" smtClean="0"/>
              <a:t>Trends to Watch:  </a:t>
            </a:r>
            <a:br>
              <a:rPr lang="en-US" dirty="0" smtClean="0"/>
            </a:br>
            <a:r>
              <a:rPr lang="en-US" dirty="0" smtClean="0"/>
              <a:t>Adolescent Girls/Women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74887"/>
            <a:ext cx="8229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Adolescent girls 12 to 17 are more likely than boys in that age group to use all psychotherapeutics, including pain relievers, for nonmedical reasons.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Among nonmedical users, girls in this age range are more likely to become dependent.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Between 1999 and 2010, overdose deaths from prescription painkillers increased more than 400% among women, compared to an increase of 237% among men</a:t>
            </a:r>
            <a:r>
              <a:rPr lang="en-US" sz="2400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Women who </a:t>
            </a:r>
            <a:r>
              <a:rPr lang="en-US" sz="2400" dirty="0"/>
              <a:t>are caregivers may face additional barriers to treatment for </a:t>
            </a:r>
            <a:r>
              <a:rPr lang="en-US" sz="2400" dirty="0" smtClean="0"/>
              <a:t>substance.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502564" y="6172200"/>
            <a:ext cx="3641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 </a:t>
            </a:r>
            <a:r>
              <a:rPr lang="en-US" sz="1050" i="1" dirty="0" smtClean="0"/>
              <a:t>Final Report:  Opioid Use, Misuse, and Overdose in Women</a:t>
            </a:r>
            <a:r>
              <a:rPr lang="en-US" sz="1050" dirty="0" smtClean="0"/>
              <a:t>, July 19, 2017, Office on Women’s Health</a:t>
            </a:r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6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ARDEA" val="ToXT5zDE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ardea">
  <a:themeElements>
    <a:clrScheme name="Cardea">
      <a:dk1>
        <a:sysClr val="windowText" lastClr="000000"/>
      </a:dk1>
      <a:lt1>
        <a:sysClr val="window" lastClr="FFFFFF"/>
      </a:lt1>
      <a:dk2>
        <a:srgbClr val="19324C"/>
      </a:dk2>
      <a:lt2>
        <a:srgbClr val="FBEEC9"/>
      </a:lt2>
      <a:accent1>
        <a:srgbClr val="FEE574"/>
      </a:accent1>
      <a:accent2>
        <a:srgbClr val="FEEDA2"/>
      </a:accent2>
      <a:accent3>
        <a:srgbClr val="75A3D1"/>
      </a:accent3>
      <a:accent4>
        <a:srgbClr val="897001"/>
      </a:accent4>
      <a:accent5>
        <a:srgbClr val="FF6600"/>
      </a:accent5>
      <a:accent6>
        <a:srgbClr val="C3986D"/>
      </a:accent6>
      <a:hlink>
        <a:srgbClr val="AD1F1F"/>
      </a:hlink>
      <a:folHlink>
        <a:srgbClr val="FFC42F"/>
      </a:folHlink>
    </a:clrScheme>
    <a:fontScheme name="Cardea PP Template">
      <a:majorFont>
        <a:latin typeface="TitilliumText22L Xb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-3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4-3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8227</TotalTime>
  <Words>695</Words>
  <Application>Microsoft Office PowerPoint</Application>
  <PresentationFormat>On-screen Show (4:3)</PresentationFormat>
  <Paragraphs>103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Cardea</vt:lpstr>
      <vt:lpstr>4-3 White Backgroud</vt:lpstr>
      <vt:lpstr>1_4-3 White Backgroud</vt:lpstr>
      <vt:lpstr>Addressing the Opioid  Epidemic for Adolescents in Austin/Travis County</vt:lpstr>
      <vt:lpstr>PowerPoint Presentation</vt:lpstr>
      <vt:lpstr>PowerPoint Presentation</vt:lpstr>
      <vt:lpstr>PowerPoint Presentation</vt:lpstr>
      <vt:lpstr>Accidental Poisoning Deaths among   15-24 Year Olds in Texas: 1999-2015</vt:lpstr>
      <vt:lpstr>Overdose Deaths in Austin 15 to 24 age group</vt:lpstr>
      <vt:lpstr>YRBS Data</vt:lpstr>
      <vt:lpstr>Dangers of Drugs Laced with Opioids</vt:lpstr>
      <vt:lpstr>Trends to Watch:   Adolescent Girls/Women</vt:lpstr>
      <vt:lpstr>PowerPoint Presentation</vt:lpstr>
      <vt:lpstr>Topics of Interest</vt:lpstr>
      <vt:lpstr>Where?</vt:lpstr>
      <vt:lpstr>PowerPoint Presentation</vt:lpstr>
      <vt:lpstr>Partners (signed support letters)</vt:lpstr>
      <vt:lpstr>CoP Timeline</vt:lpstr>
      <vt:lpstr>PowerPoint Presentation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Right Here</dc:title>
  <dc:creator>Eric Wheeler</dc:creator>
  <cp:lastModifiedBy>Windows User</cp:lastModifiedBy>
  <cp:revision>168</cp:revision>
  <cp:lastPrinted>2018-02-12T18:22:39Z</cp:lastPrinted>
  <dcterms:created xsi:type="dcterms:W3CDTF">2013-10-18T15:59:07Z</dcterms:created>
  <dcterms:modified xsi:type="dcterms:W3CDTF">2018-06-08T15:06:36Z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0876FEBF-2497-474A-BDED-D8986A2BC009</vt:lpwstr>
  </property>
  <property fmtid="{D5CDD505-2E9C-101B-9397-08002B2CF9AE}" pid="3" name="ArticulatePath">
    <vt:lpwstr>Cardea Template sans serif</vt:lpwstr>
  </property>
</Properties>
</file>