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70" r:id="rId6"/>
    <p:sldId id="264" r:id="rId7"/>
    <p:sldId id="267" r:id="rId8"/>
    <p:sldId id="265" r:id="rId9"/>
    <p:sldId id="266" r:id="rId10"/>
    <p:sldId id="268" r:id="rId11"/>
    <p:sldId id="261" r:id="rId12"/>
    <p:sldId id="262" r:id="rId13"/>
    <p:sldId id="263" r:id="rId14"/>
    <p:sldId id="269" r:id="rId15"/>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8/10/2018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8/10/2018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8/10/2018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8/10/2018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8/10/2018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onda@sustainablefoodcenter.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3EB116B0-098E-4F96-BBB9-109CD92A8837}"/>
              </a:ext>
            </a:extLst>
          </p:cNvPr>
          <p:cNvSpPr>
            <a:spLocks noGrp="1"/>
          </p:cNvSpPr>
          <p:nvPr>
            <p:ph type="ctrTitle"/>
          </p:nvPr>
        </p:nvSpPr>
        <p:spPr>
          <a:xfrm>
            <a:off x="1097280" y="2402378"/>
            <a:ext cx="10058400" cy="1922733"/>
          </a:xfrm>
        </p:spPr>
        <p:txBody>
          <a:bodyPr>
            <a:normAutofit fontScale="90000"/>
          </a:bodyPr>
          <a:lstStyle/>
          <a:p>
            <a:r>
              <a:rPr lang="en-US" dirty="0"/>
              <a:t>One Voice Central Texas Presentation to CAN Board</a:t>
            </a:r>
          </a:p>
        </p:txBody>
      </p:sp>
      <p:sp>
        <p:nvSpPr>
          <p:cNvPr id="3" name="Subtitle 2">
            <a:extLst>
              <a:ext uri="{FF2B5EF4-FFF2-40B4-BE49-F238E27FC236}">
                <a16:creationId xmlns="" xmlns:a16="http://schemas.microsoft.com/office/drawing/2014/main" id="{3531A293-E43E-44B6-82A5-ED9F03040045}"/>
              </a:ext>
            </a:extLst>
          </p:cNvPr>
          <p:cNvSpPr>
            <a:spLocks noGrp="1"/>
          </p:cNvSpPr>
          <p:nvPr>
            <p:ph type="subTitle" idx="1"/>
          </p:nvPr>
        </p:nvSpPr>
        <p:spPr/>
        <p:txBody>
          <a:bodyPr>
            <a:normAutofit/>
          </a:bodyPr>
          <a:lstStyle/>
          <a:p>
            <a:r>
              <a:rPr lang="en-US" dirty="0"/>
              <a:t>August 10, 2018</a:t>
            </a:r>
          </a:p>
        </p:txBody>
      </p:sp>
      <p:pic>
        <p:nvPicPr>
          <p:cNvPr id="5" name="Picture 4">
            <a:extLst>
              <a:ext uri="{FF2B5EF4-FFF2-40B4-BE49-F238E27FC236}">
                <a16:creationId xmlns="" xmlns:a16="http://schemas.microsoft.com/office/drawing/2014/main" id="{05EA95C8-AE83-47D2-9B93-510044641A7E}"/>
              </a:ext>
            </a:extLst>
          </p:cNvPr>
          <p:cNvPicPr>
            <a:picLocks noChangeAspect="1"/>
          </p:cNvPicPr>
          <p:nvPr/>
        </p:nvPicPr>
        <p:blipFill>
          <a:blip r:embed="rId2"/>
          <a:stretch>
            <a:fillRect/>
          </a:stretch>
        </p:blipFill>
        <p:spPr>
          <a:xfrm>
            <a:off x="4312508" y="494433"/>
            <a:ext cx="3627943" cy="1777435"/>
          </a:xfrm>
          <a:prstGeom prst="rect">
            <a:avLst/>
          </a:prstGeom>
        </p:spPr>
      </p:pic>
    </p:spTree>
    <p:extLst>
      <p:ext uri="{BB962C8B-B14F-4D97-AF65-F5344CB8AC3E}">
        <p14:creationId xmlns:p14="http://schemas.microsoft.com/office/powerpoint/2010/main" val="3314310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p:txBody>
          <a:bodyPr/>
          <a:lstStyle/>
          <a:p>
            <a:r>
              <a:rPr lang="en-US" dirty="0"/>
              <a:t/>
            </a:r>
            <a:br>
              <a:rPr lang="en-US" dirty="0"/>
            </a:br>
            <a:r>
              <a:rPr lang="en-US" dirty="0"/>
              <a:t>Member Benefits</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1979629"/>
            <a:ext cx="10058400" cy="4232636"/>
          </a:xfrm>
        </p:spPr>
        <p:txBody>
          <a:bodyPr>
            <a:normAutofit/>
          </a:bodyPr>
          <a:lstStyle/>
          <a:p>
            <a:pPr marL="0" indent="0">
              <a:buNone/>
            </a:pPr>
            <a:r>
              <a:rPr lang="en-US" sz="2400" b="1" dirty="0"/>
              <a:t>Providing opportunities for members to collectively purchase quality benefit plans to lower and stabilize costs</a:t>
            </a:r>
          </a:p>
          <a:p>
            <a:pPr>
              <a:buFont typeface="Wingdings" panose="05000000000000000000" pitchFamily="2" charset="2"/>
              <a:buChar char="Ø"/>
            </a:pPr>
            <a:r>
              <a:rPr lang="en-US" sz="2400" dirty="0"/>
              <a:t>One Voice 403b Retirement Plan – over $16 million in plan</a:t>
            </a:r>
          </a:p>
          <a:p>
            <a:pPr>
              <a:buFont typeface="Wingdings" panose="05000000000000000000" pitchFamily="2" charset="2"/>
              <a:buChar char="Ø"/>
            </a:pPr>
            <a:r>
              <a:rPr lang="en-US" sz="2400" dirty="0"/>
              <a:t>Special Rates for Healthcare, Ancillary Benefits, and Professional </a:t>
            </a:r>
            <a:r>
              <a:rPr lang="en-US" sz="2400"/>
              <a:t>Employer Organization Services</a:t>
            </a:r>
            <a:endParaRPr lang="en-US" sz="2400" dirty="0"/>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488944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p:txBody>
          <a:bodyPr/>
          <a:lstStyle/>
          <a:p>
            <a:r>
              <a:rPr lang="en-US" dirty="0"/>
              <a:t>Current Priorities</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2026763"/>
            <a:ext cx="10058400" cy="4100659"/>
          </a:xfrm>
        </p:spPr>
        <p:txBody>
          <a:bodyPr>
            <a:normAutofit/>
          </a:bodyPr>
          <a:lstStyle/>
          <a:p>
            <a:pPr>
              <a:buFont typeface="Wingdings" panose="05000000000000000000" pitchFamily="2" charset="2"/>
              <a:buChar char="Ø"/>
            </a:pPr>
            <a:r>
              <a:rPr lang="en-US" sz="2400" b="1" dirty="0"/>
              <a:t>Strengthening the nonprofit sector </a:t>
            </a:r>
            <a:r>
              <a:rPr lang="en-US" sz="2400" dirty="0"/>
              <a:t>through enhancing the support provided by One Voice for new Executive Directors, identifying and supporting emerging leaders, and ensuring nonprofits have strong succession planning in place</a:t>
            </a:r>
          </a:p>
          <a:p>
            <a:pPr>
              <a:buFont typeface="Wingdings" panose="05000000000000000000" pitchFamily="2" charset="2"/>
              <a:buChar char="Ø"/>
            </a:pPr>
            <a:r>
              <a:rPr lang="en-US" sz="2400" b="1" dirty="0"/>
              <a:t>Addressing diversity challenges nonprofits face</a:t>
            </a:r>
            <a:r>
              <a:rPr lang="en-US" sz="2400" dirty="0"/>
              <a:t> internally both in hiring staff that reflect their client base and building diverse leadership as well as ensuring that client services are culturally appropriate and accessible</a:t>
            </a:r>
          </a:p>
          <a:p>
            <a:pPr>
              <a:buFont typeface="Wingdings" panose="05000000000000000000" pitchFamily="2" charset="2"/>
              <a:buChar char="Ø"/>
            </a:pPr>
            <a:r>
              <a:rPr lang="en-US" sz="2400" b="1" dirty="0"/>
              <a:t>Focusing advocacy efforts locally </a:t>
            </a:r>
            <a:r>
              <a:rPr lang="en-US" sz="2400" dirty="0"/>
              <a:t>to increase the resources available to nonprofits and address regulatory issues that inhibit the ability to focus on services</a:t>
            </a:r>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1360181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p:txBody>
          <a:bodyPr/>
          <a:lstStyle/>
          <a:p>
            <a:r>
              <a:rPr lang="en-US" dirty="0"/>
              <a:t>Our Requests to CAN</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2026763"/>
            <a:ext cx="10058400" cy="4119513"/>
          </a:xfrm>
        </p:spPr>
        <p:txBody>
          <a:bodyPr>
            <a:normAutofit/>
          </a:bodyPr>
          <a:lstStyle/>
          <a:p>
            <a:pPr>
              <a:buFont typeface="Wingdings" panose="05000000000000000000" pitchFamily="2" charset="2"/>
              <a:buChar char="Ø"/>
            </a:pPr>
            <a:r>
              <a:rPr lang="en-US" sz="2400" dirty="0"/>
              <a:t>Continue to support Beyond Diversity in the community (nonprofit leaders would also love support for them or their staff to attend)</a:t>
            </a:r>
          </a:p>
          <a:p>
            <a:pPr>
              <a:buFont typeface="Wingdings" panose="05000000000000000000" pitchFamily="2" charset="2"/>
              <a:buChar char="Ø"/>
            </a:pPr>
            <a:r>
              <a:rPr lang="en-US" sz="2400" dirty="0"/>
              <a:t>Advocate for affordability issues: higher wages, affordable housing, etc.</a:t>
            </a:r>
          </a:p>
          <a:p>
            <a:pPr>
              <a:buFont typeface="Wingdings" panose="05000000000000000000" pitchFamily="2" charset="2"/>
              <a:buChar char="Ø"/>
            </a:pPr>
            <a:r>
              <a:rPr lang="en-US" sz="2400" dirty="0"/>
              <a:t>Partner with local nonprofits to address critical issues in our community </a:t>
            </a:r>
          </a:p>
          <a:p>
            <a:pPr>
              <a:buFont typeface="Wingdings" panose="05000000000000000000" pitchFamily="2" charset="2"/>
              <a:buChar char="Ø"/>
            </a:pPr>
            <a:r>
              <a:rPr lang="en-US" sz="2400" dirty="0"/>
              <a:t>Help nonprofits evaluate and analyze data so we can better prove effectiveness</a:t>
            </a:r>
          </a:p>
          <a:p>
            <a:pPr>
              <a:buFont typeface="Wingdings" panose="05000000000000000000" pitchFamily="2" charset="2"/>
              <a:buChar char="Ø"/>
            </a:pPr>
            <a:r>
              <a:rPr lang="en-US" sz="2400" dirty="0"/>
              <a:t>I</a:t>
            </a:r>
            <a:r>
              <a:rPr lang="en-US" sz="2400"/>
              <a:t>nvest </a:t>
            </a:r>
            <a:r>
              <a:rPr lang="en-US" sz="2400" dirty="0"/>
              <a:t>in high performing nonprofits</a:t>
            </a:r>
          </a:p>
          <a:p>
            <a:pPr>
              <a:buFont typeface="Wingdings" panose="05000000000000000000" pitchFamily="2" charset="2"/>
              <a:buChar char="Ø"/>
            </a:pPr>
            <a:r>
              <a:rPr lang="en-US" sz="2400" dirty="0"/>
              <a:t>Encourage employers to be part of Austin Gives</a:t>
            </a:r>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7069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C2CBCDA8-4D85-454C-974D-86D2488F00BF}"/>
              </a:ext>
            </a:extLst>
          </p:cNvPr>
          <p:cNvSpPr>
            <a:spLocks noGrp="1"/>
          </p:cNvSpPr>
          <p:nvPr>
            <p:ph type="title" idx="4294967295"/>
          </p:nvPr>
        </p:nvSpPr>
        <p:spPr>
          <a:xfrm>
            <a:off x="1260048" y="3344158"/>
            <a:ext cx="9671901" cy="1279492"/>
          </a:xfrm>
        </p:spPr>
        <p:txBody>
          <a:bodyPr>
            <a:normAutofit fontScale="90000"/>
          </a:bodyPr>
          <a:lstStyle/>
          <a:p>
            <a:pPr algn="ctr"/>
            <a:r>
              <a:rPr lang="en-US" sz="8000" dirty="0"/>
              <a:t>Questions &amp; Comments</a:t>
            </a:r>
          </a:p>
        </p:txBody>
      </p:sp>
      <p:pic>
        <p:nvPicPr>
          <p:cNvPr id="7" name="Picture 6">
            <a:extLst>
              <a:ext uri="{FF2B5EF4-FFF2-40B4-BE49-F238E27FC236}">
                <a16:creationId xmlns="" xmlns:a16="http://schemas.microsoft.com/office/drawing/2014/main" id="{F912CE0B-1DA4-4ABA-BDB5-9FA41B7834FF}"/>
              </a:ext>
            </a:extLst>
          </p:cNvPr>
          <p:cNvPicPr>
            <a:picLocks noChangeAspect="1"/>
          </p:cNvPicPr>
          <p:nvPr/>
        </p:nvPicPr>
        <p:blipFill>
          <a:blip r:embed="rId2"/>
          <a:stretch>
            <a:fillRect/>
          </a:stretch>
        </p:blipFill>
        <p:spPr>
          <a:xfrm>
            <a:off x="3993628" y="521376"/>
            <a:ext cx="4204743" cy="2060027"/>
          </a:xfrm>
          <a:prstGeom prst="rect">
            <a:avLst/>
          </a:prstGeom>
        </p:spPr>
      </p:pic>
    </p:spTree>
    <p:extLst>
      <p:ext uri="{BB962C8B-B14F-4D97-AF65-F5344CB8AC3E}">
        <p14:creationId xmlns:p14="http://schemas.microsoft.com/office/powerpoint/2010/main" val="956820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C2CBCDA8-4D85-454C-974D-86D2488F00BF}"/>
              </a:ext>
            </a:extLst>
          </p:cNvPr>
          <p:cNvSpPr>
            <a:spLocks noGrp="1"/>
          </p:cNvSpPr>
          <p:nvPr>
            <p:ph type="title" idx="4294967295"/>
          </p:nvPr>
        </p:nvSpPr>
        <p:spPr>
          <a:xfrm>
            <a:off x="1260048" y="4399960"/>
            <a:ext cx="9671901" cy="1279492"/>
          </a:xfrm>
        </p:spPr>
        <p:txBody>
          <a:bodyPr>
            <a:normAutofit fontScale="90000"/>
          </a:bodyPr>
          <a:lstStyle/>
          <a:p>
            <a:pPr algn="ctr"/>
            <a:r>
              <a:rPr lang="en-US" sz="8000" dirty="0"/>
              <a:t>C</a:t>
            </a:r>
            <a:r>
              <a:rPr lang="en-US" sz="8000" i="1" dirty="0"/>
              <a:t>o</a:t>
            </a:r>
            <a:r>
              <a:rPr lang="en-US" sz="8000" dirty="0"/>
              <a:t>ntact Information:</a:t>
            </a:r>
            <a:br>
              <a:rPr lang="en-US" sz="8000" dirty="0"/>
            </a:br>
            <a:r>
              <a:rPr lang="en-US" sz="4900" dirty="0"/>
              <a:t>Ronda Rutledge, Past Chair</a:t>
            </a:r>
            <a:br>
              <a:rPr lang="en-US" sz="4900" dirty="0"/>
            </a:br>
            <a:r>
              <a:rPr lang="en-US" sz="4900" dirty="0">
                <a:hlinkClick r:id="rId2"/>
              </a:rPr>
              <a:t>Ronda@sustainablefoodcenter.org</a:t>
            </a:r>
            <a:r>
              <a:rPr lang="en-US" sz="4900" dirty="0"/>
              <a:t/>
            </a:r>
            <a:br>
              <a:rPr lang="en-US" sz="4900" dirty="0"/>
            </a:br>
            <a:r>
              <a:rPr lang="en-US" sz="4900" dirty="0"/>
              <a:t>512-220-1084 </a:t>
            </a:r>
          </a:p>
        </p:txBody>
      </p:sp>
      <p:pic>
        <p:nvPicPr>
          <p:cNvPr id="7" name="Picture 6">
            <a:extLst>
              <a:ext uri="{FF2B5EF4-FFF2-40B4-BE49-F238E27FC236}">
                <a16:creationId xmlns="" xmlns:a16="http://schemas.microsoft.com/office/drawing/2014/main" id="{F912CE0B-1DA4-4ABA-BDB5-9FA41B7834FF}"/>
              </a:ext>
            </a:extLst>
          </p:cNvPr>
          <p:cNvPicPr>
            <a:picLocks noChangeAspect="1"/>
          </p:cNvPicPr>
          <p:nvPr/>
        </p:nvPicPr>
        <p:blipFill>
          <a:blip r:embed="rId3"/>
          <a:stretch>
            <a:fillRect/>
          </a:stretch>
        </p:blipFill>
        <p:spPr>
          <a:xfrm>
            <a:off x="3993628" y="521376"/>
            <a:ext cx="4204743" cy="2060027"/>
          </a:xfrm>
          <a:prstGeom prst="rect">
            <a:avLst/>
          </a:prstGeom>
        </p:spPr>
      </p:pic>
    </p:spTree>
    <p:extLst>
      <p:ext uri="{BB962C8B-B14F-4D97-AF65-F5344CB8AC3E}">
        <p14:creationId xmlns:p14="http://schemas.microsoft.com/office/powerpoint/2010/main" val="264663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p:txBody>
          <a:bodyPr/>
          <a:lstStyle/>
          <a:p>
            <a:r>
              <a:rPr lang="en-US" dirty="0"/>
              <a:t>Our Mission &amp; Vision</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1979628"/>
            <a:ext cx="10058400" cy="4204355"/>
          </a:xfrm>
        </p:spPr>
        <p:txBody>
          <a:bodyPr>
            <a:normAutofit lnSpcReduction="10000"/>
          </a:bodyPr>
          <a:lstStyle/>
          <a:p>
            <a:pPr>
              <a:buFont typeface="Wingdings" panose="05000000000000000000" pitchFamily="2" charset="2"/>
              <a:buChar char="Ø"/>
            </a:pPr>
            <a:r>
              <a:rPr lang="en-US" sz="2400" dirty="0"/>
              <a:t>We are a coalition of </a:t>
            </a:r>
            <a:r>
              <a:rPr lang="en-US" sz="2400" b="1" dirty="0"/>
              <a:t>the leadership of over one hundred nonprofit health and human service organizations </a:t>
            </a:r>
            <a:r>
              <a:rPr lang="en-US" sz="2400" dirty="0"/>
              <a:t>working to make sure that everyone can contribute to our community and thrive. </a:t>
            </a:r>
            <a:br>
              <a:rPr lang="en-US" sz="2400" dirty="0"/>
            </a:br>
            <a:endParaRPr lang="en-US" sz="2400" b="1" dirty="0"/>
          </a:p>
          <a:p>
            <a:pPr>
              <a:buFont typeface="Wingdings" panose="05000000000000000000" pitchFamily="2" charset="2"/>
              <a:buChar char="Ø"/>
            </a:pPr>
            <a:r>
              <a:rPr lang="en-US" sz="2400" b="1" dirty="0"/>
              <a:t>Our Mission: </a:t>
            </a:r>
            <a:r>
              <a:rPr lang="en-US" sz="2400" dirty="0"/>
              <a:t>To influence and educate policy makers and the public about what it takes for everyone in our community to thrive, and ensure our members have the tools and resources to be effective.</a:t>
            </a:r>
          </a:p>
          <a:p>
            <a:pPr marL="0" indent="0">
              <a:buNone/>
            </a:pPr>
            <a:endParaRPr lang="en-US" sz="2400" dirty="0"/>
          </a:p>
          <a:p>
            <a:pPr>
              <a:buFont typeface="Wingdings" panose="05000000000000000000" pitchFamily="2" charset="2"/>
              <a:buChar char="Ø"/>
            </a:pPr>
            <a:r>
              <a:rPr lang="en-US" sz="2400" b="1" dirty="0"/>
              <a:t>Our Vision: </a:t>
            </a:r>
            <a:r>
              <a:rPr lang="en-US" sz="2400" dirty="0"/>
              <a:t>We envision an integrated network of health and human services that leverages its collective power to connect everyone of all ages and circumstance to social resources, opportunities, and support so that each person can reach their highest potential.</a:t>
            </a:r>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1304430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p:txBody>
          <a:bodyPr/>
          <a:lstStyle/>
          <a:p>
            <a:r>
              <a:rPr lang="en-US" dirty="0"/>
              <a:t>Our Members</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2026763"/>
            <a:ext cx="10058400" cy="4100659"/>
          </a:xfrm>
        </p:spPr>
        <p:txBody>
          <a:bodyPr>
            <a:normAutofit/>
          </a:bodyPr>
          <a:lstStyle/>
          <a:p>
            <a:pPr>
              <a:buFont typeface="Wingdings" panose="05000000000000000000" pitchFamily="2" charset="2"/>
              <a:buChar char="Ø"/>
            </a:pPr>
            <a:r>
              <a:rPr lang="en-US" sz="2600" b="1" dirty="0"/>
              <a:t>Our members are experts </a:t>
            </a:r>
            <a:r>
              <a:rPr lang="en-US" sz="2600" dirty="0"/>
              <a:t>in helping people access healthcare, find a home, meet basic needs, create a sense of purpose, have the tools necessary to achieve their goals, and connect with others and the community</a:t>
            </a:r>
          </a:p>
          <a:p>
            <a:pPr>
              <a:buFont typeface="Wingdings" panose="05000000000000000000" pitchFamily="2" charset="2"/>
              <a:buChar char="Ø"/>
            </a:pPr>
            <a:r>
              <a:rPr lang="en-US" sz="2600" b="1" dirty="0"/>
              <a:t>Our members collectively build wellbeing </a:t>
            </a:r>
            <a:r>
              <a:rPr lang="en-US" sz="2600" dirty="0"/>
              <a:t>throughout every stage of life, from early childhood through late adulthood</a:t>
            </a:r>
          </a:p>
          <a:p>
            <a:pPr>
              <a:buFont typeface="Wingdings" panose="05000000000000000000" pitchFamily="2" charset="2"/>
              <a:buChar char="Ø"/>
            </a:pPr>
            <a:r>
              <a:rPr lang="en-US" sz="2600" dirty="0"/>
              <a:t>Collectively, our members have a combined budget of more than $612 million and employ more than 6,000 individuals, making us </a:t>
            </a:r>
            <a:r>
              <a:rPr lang="en-US" sz="2600" b="1" dirty="0"/>
              <a:t>a top 10 employer in Central Texas</a:t>
            </a:r>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107578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a:xfrm>
            <a:off x="1097280" y="286603"/>
            <a:ext cx="7522732" cy="1450757"/>
          </a:xfrm>
        </p:spPr>
        <p:txBody>
          <a:bodyPr/>
          <a:lstStyle/>
          <a:p>
            <a:r>
              <a:rPr lang="en-US" dirty="0"/>
              <a:t>Our Work</a:t>
            </a:r>
            <a:endParaRPr lang="en-US" i="1" dirty="0"/>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1979629"/>
            <a:ext cx="10058400" cy="4232636"/>
          </a:xfrm>
        </p:spPr>
        <p:txBody>
          <a:bodyPr>
            <a:normAutofit/>
          </a:bodyPr>
          <a:lstStyle/>
          <a:p>
            <a:pPr>
              <a:buFont typeface="Wingdings" panose="05000000000000000000" pitchFamily="2" charset="2"/>
              <a:buChar char="Ø"/>
            </a:pPr>
            <a:r>
              <a:rPr lang="en-US" sz="2800" dirty="0"/>
              <a:t>Standards of Excellence</a:t>
            </a:r>
          </a:p>
          <a:p>
            <a:pPr>
              <a:buFont typeface="Wingdings" panose="05000000000000000000" pitchFamily="2" charset="2"/>
              <a:buChar char="Ø"/>
            </a:pPr>
            <a:r>
              <a:rPr lang="en-US" sz="2800" dirty="0"/>
              <a:t>Public Policy</a:t>
            </a:r>
          </a:p>
          <a:p>
            <a:pPr>
              <a:buFont typeface="Wingdings" panose="05000000000000000000" pitchFamily="2" charset="2"/>
              <a:buChar char="Ø"/>
            </a:pPr>
            <a:r>
              <a:rPr lang="en-US" sz="2800" dirty="0"/>
              <a:t>Equity and Social Justice</a:t>
            </a:r>
          </a:p>
          <a:p>
            <a:pPr>
              <a:buFont typeface="Wingdings" panose="05000000000000000000" pitchFamily="2" charset="2"/>
              <a:buChar char="Ø"/>
            </a:pPr>
            <a:r>
              <a:rPr lang="en-US" sz="2800" dirty="0"/>
              <a:t>Connecting Members</a:t>
            </a:r>
          </a:p>
          <a:p>
            <a:pPr>
              <a:buFont typeface="Wingdings" panose="05000000000000000000" pitchFamily="2" charset="2"/>
              <a:buChar char="Ø"/>
            </a:pPr>
            <a:r>
              <a:rPr lang="en-US" sz="2800" dirty="0"/>
              <a:t>Reframing Human Services</a:t>
            </a:r>
          </a:p>
          <a:p>
            <a:pPr>
              <a:buFont typeface="Wingdings" panose="05000000000000000000" pitchFamily="2" charset="2"/>
              <a:buChar char="Ø"/>
            </a:pPr>
            <a:r>
              <a:rPr lang="en-US" sz="2800" dirty="0"/>
              <a:t>Member Benefits</a:t>
            </a:r>
          </a:p>
          <a:p>
            <a:pPr>
              <a:buFont typeface="Wingdings" panose="05000000000000000000" pitchFamily="2" charset="2"/>
              <a:buChar char="Ø"/>
            </a:pPr>
            <a:endParaRPr lang="en-US" sz="2200" dirty="0"/>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219367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a:xfrm>
            <a:off x="1097280" y="286603"/>
            <a:ext cx="7522732" cy="1450757"/>
          </a:xfrm>
        </p:spPr>
        <p:txBody>
          <a:bodyPr/>
          <a:lstStyle/>
          <a:p>
            <a:r>
              <a:rPr lang="en-US" dirty="0"/>
              <a:t>Standards of Excellence</a:t>
            </a:r>
            <a:endParaRPr lang="en-US" i="1" dirty="0"/>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1979629"/>
            <a:ext cx="10058400" cy="4232636"/>
          </a:xfrm>
        </p:spPr>
        <p:txBody>
          <a:bodyPr>
            <a:normAutofit/>
          </a:bodyPr>
          <a:lstStyle/>
          <a:p>
            <a:pPr marL="0" indent="0">
              <a:buNone/>
            </a:pPr>
            <a:r>
              <a:rPr lang="en-US" sz="2400" b="1" dirty="0"/>
              <a:t>Strengthening the ability of our members to reach standards of excellence and achieve best practices for nonprofits</a:t>
            </a:r>
          </a:p>
          <a:p>
            <a:pPr>
              <a:buFont typeface="Wingdings" panose="05000000000000000000" pitchFamily="2" charset="2"/>
              <a:buChar char="Ø"/>
            </a:pPr>
            <a:r>
              <a:rPr lang="en-US" sz="2400" dirty="0"/>
              <a:t>Trainings and learning opportunities for EDs, including panel discussions, peer-led “Lunch and Learns”, and peer-to-peer issue area discussions</a:t>
            </a:r>
          </a:p>
          <a:p>
            <a:pPr>
              <a:buFont typeface="Wingdings" panose="05000000000000000000" pitchFamily="2" charset="2"/>
              <a:buChar char="Ø"/>
            </a:pPr>
            <a:r>
              <a:rPr lang="en-US" sz="2400" dirty="0"/>
              <a:t>Standards accountability guide and checklist</a:t>
            </a:r>
          </a:p>
          <a:p>
            <a:pPr>
              <a:buFont typeface="Wingdings" panose="05000000000000000000" pitchFamily="2" charset="2"/>
              <a:buChar char="Ø"/>
            </a:pPr>
            <a:r>
              <a:rPr lang="en-US" sz="2400" dirty="0"/>
              <a:t>Events to develop the skills and knowledge of emerging nonprofit leaders</a:t>
            </a:r>
          </a:p>
          <a:p>
            <a:pPr>
              <a:buFont typeface="Wingdings" panose="05000000000000000000" pitchFamily="2" charset="2"/>
              <a:buChar char="Ø"/>
            </a:pPr>
            <a:r>
              <a:rPr lang="en-US" sz="2400" dirty="0"/>
              <a:t>Salary and benefits report</a:t>
            </a:r>
          </a:p>
          <a:p>
            <a:pPr>
              <a:buFont typeface="Wingdings" panose="05000000000000000000" pitchFamily="2" charset="2"/>
              <a:buChar char="Ø"/>
            </a:pPr>
            <a:endParaRPr lang="en-US" sz="2200" dirty="0"/>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1852091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p:txBody>
          <a:bodyPr/>
          <a:lstStyle/>
          <a:p>
            <a:r>
              <a:rPr lang="en-US" dirty="0"/>
              <a:t/>
            </a:r>
            <a:br>
              <a:rPr lang="en-US" dirty="0"/>
            </a:br>
            <a:r>
              <a:rPr lang="en-US" dirty="0"/>
              <a:t>Public Policy</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1979629"/>
            <a:ext cx="10058400" cy="4232636"/>
          </a:xfrm>
        </p:spPr>
        <p:txBody>
          <a:bodyPr>
            <a:normAutofit/>
          </a:bodyPr>
          <a:lstStyle/>
          <a:p>
            <a:pPr marL="0" indent="0">
              <a:buNone/>
            </a:pPr>
            <a:r>
              <a:rPr lang="en-US" sz="2400" b="1" dirty="0"/>
              <a:t>Advocating for the nonprofit sector and its clients</a:t>
            </a:r>
          </a:p>
          <a:p>
            <a:pPr>
              <a:buFont typeface="Wingdings" panose="05000000000000000000" pitchFamily="2" charset="2"/>
              <a:buChar char="Ø"/>
            </a:pPr>
            <a:r>
              <a:rPr lang="en-US" sz="2400" dirty="0"/>
              <a:t>Increasing local funding for health and human services</a:t>
            </a:r>
          </a:p>
          <a:p>
            <a:pPr>
              <a:buFont typeface="Wingdings" panose="05000000000000000000" pitchFamily="2" charset="2"/>
              <a:buChar char="Ø"/>
            </a:pPr>
            <a:r>
              <a:rPr lang="en-US" sz="2400" dirty="0"/>
              <a:t>Collaborating with local funders on meeting community needs</a:t>
            </a:r>
          </a:p>
          <a:p>
            <a:pPr>
              <a:buFont typeface="Wingdings" panose="05000000000000000000" pitchFamily="2" charset="2"/>
              <a:buChar char="Ø"/>
            </a:pPr>
            <a:r>
              <a:rPr lang="en-US" sz="2400" dirty="0"/>
              <a:t>Addressing local, statewide, and national issues as they emerge</a:t>
            </a:r>
          </a:p>
          <a:p>
            <a:pPr>
              <a:buFont typeface="Wingdings" panose="05000000000000000000" pitchFamily="2" charset="2"/>
              <a:buChar char="Ø"/>
            </a:pPr>
            <a:r>
              <a:rPr lang="en-US" sz="2400" dirty="0"/>
              <a:t>Serving as an expert resource for policymakers on health and human services</a:t>
            </a:r>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128970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p:txBody>
          <a:bodyPr/>
          <a:lstStyle/>
          <a:p>
            <a:r>
              <a:rPr lang="en-US" dirty="0"/>
              <a:t/>
            </a:r>
            <a:br>
              <a:rPr lang="en-US" dirty="0"/>
            </a:br>
            <a:r>
              <a:rPr lang="en-US" dirty="0"/>
              <a:t>Equity and Social Justice</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1979629"/>
            <a:ext cx="10058400" cy="4232636"/>
          </a:xfrm>
        </p:spPr>
        <p:txBody>
          <a:bodyPr>
            <a:normAutofit/>
          </a:bodyPr>
          <a:lstStyle/>
          <a:p>
            <a:pPr marL="0" indent="0">
              <a:buNone/>
            </a:pPr>
            <a:r>
              <a:rPr lang="en-US" sz="2400" b="1" dirty="0"/>
              <a:t>Addressing equity and diversity issues in our community and the nonprofit sector</a:t>
            </a:r>
          </a:p>
          <a:p>
            <a:pPr>
              <a:buFont typeface="Wingdings" panose="05000000000000000000" pitchFamily="2" charset="2"/>
              <a:buChar char="Ø"/>
            </a:pPr>
            <a:r>
              <a:rPr lang="en-US" sz="2400" dirty="0"/>
              <a:t>Trainings and peer discussions on pertinent equity, social justice, and diversity issues</a:t>
            </a:r>
          </a:p>
          <a:p>
            <a:pPr>
              <a:buFont typeface="Wingdings" panose="05000000000000000000" pitchFamily="2" charset="2"/>
              <a:buChar char="Ø"/>
            </a:pPr>
            <a:r>
              <a:rPr lang="en-US" sz="2400" dirty="0"/>
              <a:t>Issue Area Groups addressing four key areas of disproportionality: jail bookings, food insecurity, obesity, and school readiness</a:t>
            </a:r>
          </a:p>
          <a:p>
            <a:pPr>
              <a:buFont typeface="Wingdings" panose="05000000000000000000" pitchFamily="2" charset="2"/>
              <a:buChar char="Ø"/>
            </a:pPr>
            <a:r>
              <a:rPr lang="en-US" sz="2400" dirty="0"/>
              <a:t>Partnership with the New Philanthropists</a:t>
            </a:r>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204307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a:xfrm>
            <a:off x="1097280" y="286603"/>
            <a:ext cx="7522732" cy="1450757"/>
          </a:xfrm>
        </p:spPr>
        <p:txBody>
          <a:bodyPr/>
          <a:lstStyle/>
          <a:p>
            <a:r>
              <a:rPr lang="en-US" dirty="0"/>
              <a:t/>
            </a:r>
            <a:br>
              <a:rPr lang="en-US" dirty="0"/>
            </a:br>
            <a:r>
              <a:rPr lang="en-US" dirty="0"/>
              <a:t>Connecting Members</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1979629"/>
            <a:ext cx="10058400" cy="4232636"/>
          </a:xfrm>
        </p:spPr>
        <p:txBody>
          <a:bodyPr>
            <a:normAutofit/>
          </a:bodyPr>
          <a:lstStyle/>
          <a:p>
            <a:pPr marL="0" indent="0">
              <a:buNone/>
            </a:pPr>
            <a:r>
              <a:rPr lang="en-US" sz="2400" b="1" dirty="0"/>
              <a:t>Providing networking and mentorship support to nonprofit EDs</a:t>
            </a:r>
          </a:p>
          <a:p>
            <a:pPr>
              <a:buFont typeface="Wingdings" panose="05000000000000000000" pitchFamily="2" charset="2"/>
              <a:buChar char="Ø"/>
            </a:pPr>
            <a:r>
              <a:rPr lang="en-US" sz="2400" dirty="0"/>
              <a:t>Peer-to-Peer Buddy Program for peer EDs</a:t>
            </a:r>
          </a:p>
          <a:p>
            <a:pPr>
              <a:buFont typeface="Wingdings" panose="05000000000000000000" pitchFamily="2" charset="2"/>
              <a:buChar char="Ø"/>
            </a:pPr>
            <a:r>
              <a:rPr lang="en-US" sz="2400" dirty="0"/>
              <a:t>Buddy Mentorship Program for new EDs</a:t>
            </a:r>
          </a:p>
          <a:p>
            <a:pPr>
              <a:buFont typeface="Wingdings" panose="05000000000000000000" pitchFamily="2" charset="2"/>
              <a:buChar char="Ø"/>
            </a:pPr>
            <a:r>
              <a:rPr lang="en-US" sz="2400" dirty="0"/>
              <a:t>Networking events</a:t>
            </a:r>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773577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423A6-C9EA-4870-85BC-80C4C1423CE8}"/>
              </a:ext>
            </a:extLst>
          </p:cNvPr>
          <p:cNvSpPr>
            <a:spLocks noGrp="1"/>
          </p:cNvSpPr>
          <p:nvPr>
            <p:ph type="title"/>
          </p:nvPr>
        </p:nvSpPr>
        <p:spPr>
          <a:xfrm>
            <a:off x="1097280" y="286603"/>
            <a:ext cx="7522732" cy="1450757"/>
          </a:xfrm>
        </p:spPr>
        <p:txBody>
          <a:bodyPr/>
          <a:lstStyle/>
          <a:p>
            <a:r>
              <a:rPr lang="en-US" dirty="0"/>
              <a:t/>
            </a:r>
            <a:br>
              <a:rPr lang="en-US" dirty="0"/>
            </a:br>
            <a:r>
              <a:rPr lang="en-US" dirty="0"/>
              <a:t>Reframing Human Services</a:t>
            </a:r>
          </a:p>
        </p:txBody>
      </p:sp>
      <p:sp>
        <p:nvSpPr>
          <p:cNvPr id="3" name="Content Placeholder 2">
            <a:extLst>
              <a:ext uri="{FF2B5EF4-FFF2-40B4-BE49-F238E27FC236}">
                <a16:creationId xmlns="" xmlns:a16="http://schemas.microsoft.com/office/drawing/2014/main" id="{CE8BC992-0EC7-4343-A8E7-11CCB984C25B}"/>
              </a:ext>
            </a:extLst>
          </p:cNvPr>
          <p:cNvSpPr>
            <a:spLocks noGrp="1"/>
          </p:cNvSpPr>
          <p:nvPr>
            <p:ph idx="1"/>
          </p:nvPr>
        </p:nvSpPr>
        <p:spPr>
          <a:xfrm>
            <a:off x="1097280" y="1979629"/>
            <a:ext cx="10058400" cy="4232636"/>
          </a:xfrm>
        </p:spPr>
        <p:txBody>
          <a:bodyPr>
            <a:normAutofit/>
          </a:bodyPr>
          <a:lstStyle/>
          <a:p>
            <a:pPr marL="0" indent="0">
              <a:buNone/>
            </a:pPr>
            <a:r>
              <a:rPr lang="en-US" sz="2400" b="1" dirty="0"/>
              <a:t>Implementing a new communications framework that conveys how human services build wellbeing for everyone in the community</a:t>
            </a:r>
          </a:p>
          <a:p>
            <a:pPr>
              <a:buFont typeface="Wingdings" panose="05000000000000000000" pitchFamily="2" charset="2"/>
              <a:buChar char="Ø"/>
            </a:pPr>
            <a:r>
              <a:rPr lang="en-US" sz="2400" dirty="0"/>
              <a:t>Selected as a priority partner organization by the National Human Services Assembly</a:t>
            </a:r>
          </a:p>
          <a:p>
            <a:pPr>
              <a:buFont typeface="Wingdings" panose="05000000000000000000" pitchFamily="2" charset="2"/>
              <a:buChar char="Ø"/>
            </a:pPr>
            <a:r>
              <a:rPr lang="en-US" sz="2400" dirty="0"/>
              <a:t>Reframing Leadership Task Force focused on reframing organizational materials</a:t>
            </a:r>
          </a:p>
          <a:p>
            <a:pPr>
              <a:buFont typeface="Wingdings" panose="05000000000000000000" pitchFamily="2" charset="2"/>
              <a:buChar char="Ø"/>
            </a:pPr>
            <a:r>
              <a:rPr lang="en-US" sz="2400" dirty="0"/>
              <a:t>Trainings and workshops on reframing</a:t>
            </a:r>
          </a:p>
          <a:p>
            <a:pPr>
              <a:buFont typeface="Wingdings" panose="05000000000000000000" pitchFamily="2" charset="2"/>
              <a:buChar char="Ø"/>
            </a:pPr>
            <a:endParaRPr lang="en-US" sz="2400" dirty="0"/>
          </a:p>
        </p:txBody>
      </p:sp>
      <p:pic>
        <p:nvPicPr>
          <p:cNvPr id="5" name="Picture 4">
            <a:extLst>
              <a:ext uri="{FF2B5EF4-FFF2-40B4-BE49-F238E27FC236}">
                <a16:creationId xmlns="" xmlns:a16="http://schemas.microsoft.com/office/drawing/2014/main" id="{8F837497-6023-4822-BE42-B67E42A1FBEF}"/>
              </a:ext>
            </a:extLst>
          </p:cNvPr>
          <p:cNvPicPr>
            <a:picLocks noChangeAspect="1"/>
          </p:cNvPicPr>
          <p:nvPr/>
        </p:nvPicPr>
        <p:blipFill>
          <a:blip r:embed="rId2"/>
          <a:stretch>
            <a:fillRect/>
          </a:stretch>
        </p:blipFill>
        <p:spPr>
          <a:xfrm>
            <a:off x="8620012" y="405765"/>
            <a:ext cx="2474708" cy="1212432"/>
          </a:xfrm>
          <a:prstGeom prst="rect">
            <a:avLst/>
          </a:prstGeom>
        </p:spPr>
      </p:pic>
    </p:spTree>
    <p:extLst>
      <p:ext uri="{BB962C8B-B14F-4D97-AF65-F5344CB8AC3E}">
        <p14:creationId xmlns:p14="http://schemas.microsoft.com/office/powerpoint/2010/main" val="2613364140"/>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C4C54"/>
      </a:dk2>
      <a:lt2>
        <a:srgbClr val="E9E5DC"/>
      </a:lt2>
      <a:accent1>
        <a:srgbClr val="CE2B27"/>
      </a:accent1>
      <a:accent2>
        <a:srgbClr val="3C4C54"/>
      </a:accent2>
      <a:accent3>
        <a:srgbClr val="000000"/>
      </a:accent3>
      <a:accent4>
        <a:srgbClr val="FFFFFF"/>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
  <TotalTime>204</TotalTime>
  <Words>590</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Wingdings</vt:lpstr>
      <vt:lpstr>Retrospect</vt:lpstr>
      <vt:lpstr>One Voice Central Texas Presentation to CAN Board</vt:lpstr>
      <vt:lpstr>Our Mission &amp; Vision</vt:lpstr>
      <vt:lpstr>Our Members</vt:lpstr>
      <vt:lpstr>Our Work</vt:lpstr>
      <vt:lpstr>Standards of Excellence</vt:lpstr>
      <vt:lpstr> Public Policy</vt:lpstr>
      <vt:lpstr> Equity and Social Justice</vt:lpstr>
      <vt:lpstr> Connecting Members</vt:lpstr>
      <vt:lpstr> Reframing Human Services</vt:lpstr>
      <vt:lpstr> Member Benefits</vt:lpstr>
      <vt:lpstr>Current Priorities</vt:lpstr>
      <vt:lpstr>Our Requests to CAN</vt:lpstr>
      <vt:lpstr>Questions &amp; Comments</vt:lpstr>
      <vt:lpstr>Contact Information: Ronda Rutledge, Past Chair Ronda@sustainablefoodcenter.org 512-220-1084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Lily Wein</dc:creator>
  <cp:lastModifiedBy>Raul Alvarez</cp:lastModifiedBy>
  <cp:revision>19</cp:revision>
  <cp:lastPrinted>2018-08-10T15:35:04Z</cp:lastPrinted>
  <dcterms:created xsi:type="dcterms:W3CDTF">2018-08-06T17:00:34Z</dcterms:created>
  <dcterms:modified xsi:type="dcterms:W3CDTF">2018-08-10T16:01:27Z</dcterms:modified>
</cp:coreProperties>
</file>