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00" r:id="rId2"/>
    <p:sldId id="336" r:id="rId3"/>
    <p:sldId id="337" r:id="rId4"/>
    <p:sldId id="338" r:id="rId5"/>
    <p:sldId id="339" r:id="rId6"/>
    <p:sldId id="328" r:id="rId7"/>
    <p:sldId id="308" r:id="rId8"/>
    <p:sldId id="329" r:id="rId9"/>
    <p:sldId id="331" r:id="rId10"/>
    <p:sldId id="310" r:id="rId11"/>
    <p:sldId id="324" r:id="rId12"/>
    <p:sldId id="319" r:id="rId13"/>
    <p:sldId id="312" r:id="rId14"/>
    <p:sldId id="313" r:id="rId15"/>
    <p:sldId id="335" r:id="rId16"/>
    <p:sldId id="303"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FFFFFF"/>
    <a:srgbClr val="E7EBF2"/>
    <a:srgbClr val="F051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92" autoAdjust="0"/>
    <p:restoredTop sz="75610" autoAdjust="0"/>
  </p:normalViewPr>
  <p:slideViewPr>
    <p:cSldViewPr snapToGrid="0" snapToObjects="1">
      <p:cViewPr varScale="1">
        <p:scale>
          <a:sx n="46" d="100"/>
          <a:sy n="46" d="100"/>
        </p:scale>
        <p:origin x="930" y="3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127AAE2-3E9E-4783-B6E9-F918A62270B5}" type="datetimeFigureOut">
              <a:rPr lang="en-US" smtClean="0"/>
              <a:t>4/11/2019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1F0F1B0-4C1E-4101-8E71-BCC42D7E7F4A}" type="slidenum">
              <a:rPr lang="en-US" smtClean="0"/>
              <a:t>‹#›</a:t>
            </a:fld>
            <a:endParaRPr lang="en-US"/>
          </a:p>
        </p:txBody>
      </p:sp>
    </p:spTree>
    <p:extLst>
      <p:ext uri="{BB962C8B-B14F-4D97-AF65-F5344CB8AC3E}">
        <p14:creationId xmlns:p14="http://schemas.microsoft.com/office/powerpoint/2010/main" val="2550207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F15B3B-FC4F-7046-8612-4A7960BEEF32}" type="datetimeFigureOut">
              <a:rPr lang="en-US" smtClean="0"/>
              <a:t>4/11/2019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478FB64-877D-0E4F-8DAA-2EC626AC457D}" type="slidenum">
              <a:rPr lang="en-US" smtClean="0"/>
              <a:t>‹#›</a:t>
            </a:fld>
            <a:endParaRPr lang="en-US"/>
          </a:p>
        </p:txBody>
      </p:sp>
    </p:spTree>
    <p:extLst>
      <p:ext uri="{BB962C8B-B14F-4D97-AF65-F5344CB8AC3E}">
        <p14:creationId xmlns:p14="http://schemas.microsoft.com/office/powerpoint/2010/main" val="1489922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How do we improve the way our community responds when children and families experience a mental health crisis?</a:t>
            </a:r>
            <a:br>
              <a:rPr lang="en-US" sz="1200" i="1" dirty="0" smtClean="0"/>
            </a:br>
            <a:endParaRPr lang="en-US" dirty="0"/>
          </a:p>
        </p:txBody>
      </p:sp>
      <p:sp>
        <p:nvSpPr>
          <p:cNvPr id="4" name="Slide Number Placeholder 3"/>
          <p:cNvSpPr>
            <a:spLocks noGrp="1"/>
          </p:cNvSpPr>
          <p:nvPr>
            <p:ph type="sldNum" sz="quarter" idx="10"/>
          </p:nvPr>
        </p:nvSpPr>
        <p:spPr/>
        <p:txBody>
          <a:bodyPr/>
          <a:lstStyle/>
          <a:p>
            <a:fld id="{4478FB64-877D-0E4F-8DAA-2EC626AC457D}" type="slidenum">
              <a:rPr lang="en-US" smtClean="0"/>
              <a:t>1</a:t>
            </a:fld>
            <a:endParaRPr lang="en-US"/>
          </a:p>
        </p:txBody>
      </p:sp>
    </p:spTree>
    <p:extLst>
      <p:ext uri="{BB962C8B-B14F-4D97-AF65-F5344CB8AC3E}">
        <p14:creationId xmlns:p14="http://schemas.microsoft.com/office/powerpoint/2010/main" val="4230472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Task Force spent several of its meetings mapping the current children’s</a:t>
            </a:r>
            <a:r>
              <a:rPr lang="en-US" baseline="0" dirty="0" smtClean="0"/>
              <a:t> crisis system and identifying the challenges within it. They heard from schools, the foster care system, juvenile justice, and families. </a:t>
            </a:r>
          </a:p>
          <a:p>
            <a:endParaRPr lang="en-US" baseline="0" dirty="0" smtClean="0"/>
          </a:p>
          <a:p>
            <a:r>
              <a:rPr lang="en-US" baseline="0" dirty="0" smtClean="0"/>
              <a:t>What emerged from this work were the following challenges:</a:t>
            </a:r>
          </a:p>
          <a:p>
            <a:endParaRPr lang="en-US" dirty="0"/>
          </a:p>
        </p:txBody>
      </p:sp>
      <p:sp>
        <p:nvSpPr>
          <p:cNvPr id="4" name="Slide Number Placeholder 3"/>
          <p:cNvSpPr>
            <a:spLocks noGrp="1"/>
          </p:cNvSpPr>
          <p:nvPr>
            <p:ph type="sldNum" sz="quarter" idx="10"/>
          </p:nvPr>
        </p:nvSpPr>
        <p:spPr/>
        <p:txBody>
          <a:bodyPr/>
          <a:lstStyle/>
          <a:p>
            <a:fld id="{4478FB64-877D-0E4F-8DAA-2EC626AC457D}" type="slidenum">
              <a:rPr lang="en-US" smtClean="0"/>
              <a:t>13</a:t>
            </a:fld>
            <a:endParaRPr lang="en-US"/>
          </a:p>
        </p:txBody>
      </p:sp>
    </p:spTree>
    <p:extLst>
      <p:ext uri="{BB962C8B-B14F-4D97-AF65-F5344CB8AC3E}">
        <p14:creationId xmlns:p14="http://schemas.microsoft.com/office/powerpoint/2010/main" val="777658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overwhelming top priority identified</a:t>
            </a:r>
            <a:r>
              <a:rPr lang="en-US" baseline="0" dirty="0" smtClean="0"/>
              <a:t> by the Task Force was the need for better coordination and communication across systems.</a:t>
            </a:r>
          </a:p>
          <a:p>
            <a:endParaRPr lang="en-US" baseline="0" dirty="0" smtClean="0"/>
          </a:p>
          <a:p>
            <a:r>
              <a:rPr lang="en-US" baseline="0" dirty="0" smtClean="0"/>
              <a:t>Task Force members believe it is important for our community to adopt a common assessment tool and to develop common language around assessment outcomes. </a:t>
            </a:r>
          </a:p>
          <a:p>
            <a:endParaRPr lang="en-US" baseline="0" dirty="0" smtClean="0"/>
          </a:p>
          <a:p>
            <a:r>
              <a:rPr lang="en-US" baseline="0" dirty="0" smtClean="0"/>
              <a:t>They also believe it is important to have better ways to share information between families, providers, schools, foster care and the juvenile justice systems.</a:t>
            </a:r>
          </a:p>
          <a:p>
            <a:endParaRPr lang="en-US" baseline="0" dirty="0" smtClean="0"/>
          </a:p>
          <a:p>
            <a:r>
              <a:rPr lang="en-US" baseline="0" dirty="0" smtClean="0"/>
              <a:t>The School-Based Work Group of the Children’s Mental Health Plan is already convening meetings with psychiatric hospitals and other providers to develop better tools </a:t>
            </a:r>
            <a:endParaRPr lang="en-US" dirty="0"/>
          </a:p>
        </p:txBody>
      </p:sp>
      <p:sp>
        <p:nvSpPr>
          <p:cNvPr id="4" name="Slide Number Placeholder 3"/>
          <p:cNvSpPr>
            <a:spLocks noGrp="1"/>
          </p:cNvSpPr>
          <p:nvPr>
            <p:ph type="sldNum" sz="quarter" idx="10"/>
          </p:nvPr>
        </p:nvSpPr>
        <p:spPr/>
        <p:txBody>
          <a:bodyPr/>
          <a:lstStyle/>
          <a:p>
            <a:fld id="{4478FB64-877D-0E4F-8DAA-2EC626AC457D}" type="slidenum">
              <a:rPr lang="en-US" smtClean="0"/>
              <a:t>14</a:t>
            </a:fld>
            <a:endParaRPr lang="en-US"/>
          </a:p>
        </p:txBody>
      </p:sp>
    </p:spTree>
    <p:extLst>
      <p:ext uri="{BB962C8B-B14F-4D97-AF65-F5344CB8AC3E}">
        <p14:creationId xmlns:p14="http://schemas.microsoft.com/office/powerpoint/2010/main" val="95735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FY18</a:t>
            </a:r>
            <a:r>
              <a:rPr lang="en-US" baseline="0" dirty="0" smtClean="0"/>
              <a:t> we provided direct services to 27,851 clients and delivered more than 570,000 services</a:t>
            </a:r>
            <a:endParaRPr lang="en-US" dirty="0"/>
          </a:p>
        </p:txBody>
      </p:sp>
    </p:spTree>
    <p:extLst>
      <p:ext uri="{BB962C8B-B14F-4D97-AF65-F5344CB8AC3E}">
        <p14:creationId xmlns:p14="http://schemas.microsoft.com/office/powerpoint/2010/main" val="378967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We provide a wide range of services, including </a:t>
            </a:r>
            <a:r>
              <a:rPr lang="en-US" b="1" baseline="0" dirty="0" smtClean="0"/>
              <a:t>24/7 crisis response </a:t>
            </a:r>
            <a:r>
              <a:rPr lang="en-US" baseline="0" dirty="0" smtClean="0"/>
              <a:t>through our Helpline, mobile teams and urgent care walk-in clinic.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We provide </a:t>
            </a:r>
            <a:r>
              <a:rPr lang="en-US" b="1" baseline="0" dirty="0" smtClean="0"/>
              <a:t>integrated behavioral health </a:t>
            </a:r>
            <a:r>
              <a:rPr lang="en-US" baseline="0" dirty="0" smtClean="0"/>
              <a:t>where individuals can receive both primary and mental health care as well as substance use disorder treatment - all in one location. This is important because people who live with mental illness die 25 years earlier on average. This is not from a mental illness. It’s from an unmanaged chronic diseases like diabetes or heart disease.</a:t>
            </a:r>
          </a:p>
          <a:p>
            <a:pPr marL="171450" indent="-171450">
              <a:buFontTx/>
              <a:buChar char="-"/>
            </a:pPr>
            <a:r>
              <a:rPr lang="en-US" baseline="0" dirty="0" smtClean="0"/>
              <a:t>We provide </a:t>
            </a:r>
            <a:r>
              <a:rPr lang="en-US" b="1" baseline="0" dirty="0" smtClean="0"/>
              <a:t>residential crisis services </a:t>
            </a:r>
            <a:r>
              <a:rPr lang="en-US" b="0" baseline="0" dirty="0" smtClean="0"/>
              <a:t>t</a:t>
            </a:r>
            <a:r>
              <a:rPr lang="en-US" baseline="0" dirty="0" smtClean="0"/>
              <a:t>o prevent inpatient hospitalization and support people coming out of in-patient hospitalization.</a:t>
            </a:r>
          </a:p>
          <a:p>
            <a:pPr marL="171450" indent="-171450">
              <a:buFontTx/>
              <a:buChar char="-"/>
            </a:pPr>
            <a:r>
              <a:rPr lang="en-US" baseline="0" dirty="0" smtClean="0"/>
              <a:t>We have a team of almost 100 staff engaging individuals who are experiencing </a:t>
            </a:r>
            <a:r>
              <a:rPr lang="en-US" b="1" baseline="0" dirty="0" smtClean="0"/>
              <a:t>homelessness</a:t>
            </a:r>
            <a:r>
              <a:rPr lang="en-US" baseline="0" dirty="0" smtClean="0"/>
              <a:t> in our community. We work to get them on a path to housing. We currently house over 450 people in permanent supportive </a:t>
            </a:r>
            <a:r>
              <a:rPr lang="en-US" b="1" baseline="0" dirty="0" smtClean="0"/>
              <a:t>housing</a:t>
            </a:r>
            <a:r>
              <a:rPr lang="en-US" baseline="0" dirty="0" smtClean="0"/>
              <a:t>, which includes providing the rehabilitation supports to help them gain stability and get on a path to recovery from homelessness, mental illness and/or substance use disorder.</a:t>
            </a:r>
          </a:p>
          <a:p>
            <a:pPr marL="171450" indent="-171450">
              <a:buFontTx/>
              <a:buChar char="-"/>
            </a:pPr>
            <a:r>
              <a:rPr lang="en-US" baseline="0" dirty="0" smtClean="0"/>
              <a:t>As we know, too many individuals with mental health and substance use issues end up in jail. We have a strong working relationship with law enforcement and the justice system to help </a:t>
            </a:r>
            <a:r>
              <a:rPr lang="en-US" b="1" baseline="0" dirty="0" smtClean="0"/>
              <a:t>divert</a:t>
            </a:r>
            <a:r>
              <a:rPr lang="en-US" baseline="0" dirty="0" smtClean="0"/>
              <a:t> individuals </a:t>
            </a:r>
            <a:r>
              <a:rPr lang="en-US" b="1" baseline="0" dirty="0" smtClean="0"/>
              <a:t>from jail </a:t>
            </a:r>
            <a:r>
              <a:rPr lang="en-US" baseline="0" dirty="0" smtClean="0"/>
              <a:t>into treatment rather than incarceration. Our Mobile Crisis Outreach Team can co-respond with law enforcement and divert an individual from arrest.</a:t>
            </a:r>
          </a:p>
          <a:p>
            <a:pPr marL="171450" indent="-171450">
              <a:buFontTx/>
              <a:buChar char="-"/>
            </a:pPr>
            <a:r>
              <a:rPr lang="en-US" baseline="0" dirty="0" smtClean="0"/>
              <a:t>We provide a range of </a:t>
            </a:r>
            <a:r>
              <a:rPr lang="en-US" b="1" baseline="0" dirty="0" smtClean="0"/>
              <a:t>substance use treatment </a:t>
            </a:r>
            <a:r>
              <a:rPr lang="en-US" baseline="0" dirty="0" smtClean="0"/>
              <a:t>services including outpatient detox and medication assisted treatment. The individuals we serve in this area also have a co-occurring mental illness.</a:t>
            </a:r>
          </a:p>
          <a:p>
            <a:pPr marL="171450" indent="-171450">
              <a:buFontTx/>
              <a:buChar char="-"/>
            </a:pPr>
            <a:r>
              <a:rPr lang="en-US" baseline="0" dirty="0" smtClean="0"/>
              <a:t>Lastly, we know that individuals we serve often lack the resources or knowledge to pursue living a healthier life, which can benefit their mental health. We offer </a:t>
            </a:r>
            <a:r>
              <a:rPr lang="en-US" b="1" baseline="0" dirty="0" smtClean="0"/>
              <a:t>wellness services</a:t>
            </a:r>
            <a:r>
              <a:rPr lang="en-US" baseline="0" dirty="0" smtClean="0"/>
              <a:t>, such as tobacco cessation programs, nutrition counseling and support, exercise training and support for people who want to learn ways to lead a healthy life. </a:t>
            </a:r>
            <a:endParaRPr lang="en-US" dirty="0"/>
          </a:p>
        </p:txBody>
      </p:sp>
    </p:spTree>
    <p:extLst>
      <p:ext uri="{BB962C8B-B14F-4D97-AF65-F5344CB8AC3E}">
        <p14:creationId xmlns:p14="http://schemas.microsoft.com/office/powerpoint/2010/main" val="784594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As designated by the State of Texas, we serve as the Local Mental Health and Intellectual and Developmental Disability Authority for Travis County. In this role, we are responsible for ensuring that our community has a system to support the needs of individuals experiencing mental illness, substance use disorder and intellectual and developmental disabilities so everyone can reach their full potential. </a:t>
            </a:r>
          </a:p>
          <a:p>
            <a:pPr marL="171450" indent="-171450">
              <a:buFontTx/>
              <a:buChar char="-"/>
            </a:pPr>
            <a:r>
              <a:rPr lang="en-US" baseline="0" dirty="0" smtClean="0"/>
              <a:t>As required by the state of Texas, we develop a </a:t>
            </a:r>
            <a:r>
              <a:rPr lang="en-US" b="1" baseline="0" dirty="0" smtClean="0"/>
              <a:t>local service plan </a:t>
            </a:r>
            <a:r>
              <a:rPr lang="en-US" baseline="0" dirty="0" smtClean="0"/>
              <a:t>for Travis County that guides our work and must be approved by the state. </a:t>
            </a:r>
          </a:p>
          <a:p>
            <a:pPr marL="171450" indent="-171450">
              <a:buFontTx/>
              <a:buChar char="-"/>
            </a:pPr>
            <a:r>
              <a:rPr lang="en-US" baseline="0" dirty="0" smtClean="0"/>
              <a:t>We manage a large </a:t>
            </a:r>
            <a:r>
              <a:rPr lang="en-US" b="1" baseline="0" dirty="0" smtClean="0"/>
              <a:t>network of providers </a:t>
            </a:r>
            <a:r>
              <a:rPr lang="en-US" baseline="0" dirty="0" smtClean="0"/>
              <a:t>that we recruit and credential to provide services across the community.</a:t>
            </a:r>
          </a:p>
          <a:p>
            <a:pPr marL="171450" indent="-171450">
              <a:buFontTx/>
              <a:buChar char="-"/>
            </a:pPr>
            <a:r>
              <a:rPr lang="en-US" baseline="0" dirty="0" smtClean="0"/>
              <a:t>Additionally, we manage access to inpatient services for people who lack a source of funding through our </a:t>
            </a:r>
            <a:r>
              <a:rPr lang="en-US" b="1" baseline="0" dirty="0" smtClean="0"/>
              <a:t>utilization management </a:t>
            </a:r>
            <a:r>
              <a:rPr lang="en-US" baseline="0" dirty="0" smtClean="0"/>
              <a:t>team. </a:t>
            </a:r>
          </a:p>
          <a:p>
            <a:pPr marL="171450" indent="-171450">
              <a:buFontTx/>
              <a:buChar char="-"/>
            </a:pPr>
            <a:r>
              <a:rPr lang="en-US" baseline="0" dirty="0" smtClean="0"/>
              <a:t>As an authority, we manage and provide a wide range of activities including community planning, training, and </a:t>
            </a:r>
            <a:r>
              <a:rPr lang="en-US" b="1" baseline="0" dirty="0" smtClean="0"/>
              <a:t>quality management </a:t>
            </a:r>
            <a:r>
              <a:rPr lang="en-US" baseline="0" dirty="0" smtClean="0"/>
              <a:t>assurance.</a:t>
            </a:r>
          </a:p>
          <a:p>
            <a:endParaRPr lang="en-US" baseline="0" dirty="0" smtClean="0"/>
          </a:p>
        </p:txBody>
      </p:sp>
    </p:spTree>
    <p:extLst>
      <p:ext uri="{BB962C8B-B14F-4D97-AF65-F5344CB8AC3E}">
        <p14:creationId xmlns:p14="http://schemas.microsoft.com/office/powerpoint/2010/main" val="1525293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Task Force met</a:t>
            </a:r>
            <a:r>
              <a:rPr lang="en-US" baseline="0" dirty="0" smtClean="0"/>
              <a:t> for the first time in December 2017. Sheriff Sally Hernandez and Integral Care Board member Emmitt Hayes agreed to Co-Chair the initiative.</a:t>
            </a:r>
          </a:p>
          <a:p>
            <a:endParaRPr lang="en-US" baseline="0" dirty="0" smtClean="0"/>
          </a:p>
          <a:p>
            <a:r>
              <a:rPr lang="en-US" baseline="0" dirty="0" smtClean="0"/>
              <a:t>Representatives of the organizations listed here participated in the Task Force meetings.</a:t>
            </a:r>
            <a:endParaRPr lang="en-US" dirty="0"/>
          </a:p>
        </p:txBody>
      </p:sp>
      <p:sp>
        <p:nvSpPr>
          <p:cNvPr id="4" name="Slide Number Placeholder 3"/>
          <p:cNvSpPr>
            <a:spLocks noGrp="1"/>
          </p:cNvSpPr>
          <p:nvPr>
            <p:ph type="sldNum" sz="quarter" idx="10"/>
          </p:nvPr>
        </p:nvSpPr>
        <p:spPr/>
        <p:txBody>
          <a:bodyPr/>
          <a:lstStyle/>
          <a:p>
            <a:fld id="{4478FB64-877D-0E4F-8DAA-2EC626AC457D}" type="slidenum">
              <a:rPr lang="en-US" smtClean="0"/>
              <a:t>7</a:t>
            </a:fld>
            <a:endParaRPr lang="en-US"/>
          </a:p>
        </p:txBody>
      </p:sp>
    </p:spTree>
    <p:extLst>
      <p:ext uri="{BB962C8B-B14F-4D97-AF65-F5344CB8AC3E}">
        <p14:creationId xmlns:p14="http://schemas.microsoft.com/office/powerpoint/2010/main" val="217146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first tasks</a:t>
            </a:r>
            <a:r>
              <a:rPr lang="en-US" baseline="0" dirty="0" smtClean="0"/>
              <a:t>, in understanding our current crisis system, was to analyze data bout the prevalence of mental health crises among children. The next several slides summarize some of the data we found.</a:t>
            </a:r>
          </a:p>
          <a:p>
            <a:endParaRPr lang="en-US" baseline="0" dirty="0" smtClean="0"/>
          </a:p>
          <a:p>
            <a:r>
              <a:rPr lang="en-US" dirty="0" smtClean="0"/>
              <a:t>About</a:t>
            </a:r>
            <a:r>
              <a:rPr lang="en-US" baseline="0" dirty="0" smtClean="0"/>
              <a:t> one-third of Texas high school students reported that they felt so sad or hopeless every day for two or more weeks in a row, that they stopped doing some of their usual activities.</a:t>
            </a:r>
          </a:p>
          <a:p>
            <a:endParaRPr lang="en-US" baseline="0" dirty="0" smtClean="0"/>
          </a:p>
          <a:p>
            <a:r>
              <a:rPr lang="en-US" baseline="0" dirty="0" smtClean="0"/>
              <a:t>About 15% of students reported they had actually made a plan about how they would attempt suicide.</a:t>
            </a:r>
          </a:p>
          <a:p>
            <a:endParaRPr lang="en-US" baseline="0" dirty="0" smtClean="0"/>
          </a:p>
          <a:p>
            <a:r>
              <a:rPr lang="en-US" baseline="0" dirty="0" smtClean="0"/>
              <a:t>More than one in ten high school students reported that they had actually attempted suicide, and about half that many reported that their attempt at suicide required medical attention. </a:t>
            </a:r>
            <a:endParaRPr lang="en-US" dirty="0" smtClean="0"/>
          </a:p>
          <a:p>
            <a:endParaRPr lang="en-US" dirty="0"/>
          </a:p>
        </p:txBody>
      </p:sp>
      <p:sp>
        <p:nvSpPr>
          <p:cNvPr id="4" name="Slide Number Placeholder 3"/>
          <p:cNvSpPr>
            <a:spLocks noGrp="1"/>
          </p:cNvSpPr>
          <p:nvPr>
            <p:ph type="sldNum" sz="quarter" idx="10"/>
          </p:nvPr>
        </p:nvSpPr>
        <p:spPr/>
        <p:txBody>
          <a:bodyPr/>
          <a:lstStyle/>
          <a:p>
            <a:fld id="{4478FB64-877D-0E4F-8DAA-2EC626AC457D}" type="slidenum">
              <a:rPr lang="en-US" smtClean="0"/>
              <a:t>9</a:t>
            </a:fld>
            <a:endParaRPr lang="en-US"/>
          </a:p>
        </p:txBody>
      </p:sp>
    </p:spTree>
    <p:extLst>
      <p:ext uri="{BB962C8B-B14F-4D97-AF65-F5344CB8AC3E}">
        <p14:creationId xmlns:p14="http://schemas.microsoft.com/office/powerpoint/2010/main" val="3725762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from the last two years show a 47% increase in the number of people calling the Integral Care Crisis Helpline seeking help for children in crisis. This may be due, in part, to the FY18 expansion of the Helpline, allowing them to take more calls and receive all calls within Travis County 24 hours per day. </a:t>
            </a:r>
            <a:endParaRPr lang="en-US" dirty="0"/>
          </a:p>
        </p:txBody>
      </p:sp>
      <p:sp>
        <p:nvSpPr>
          <p:cNvPr id="4" name="Slide Number Placeholder 3"/>
          <p:cNvSpPr>
            <a:spLocks noGrp="1"/>
          </p:cNvSpPr>
          <p:nvPr>
            <p:ph type="sldNum" sz="quarter" idx="10"/>
          </p:nvPr>
        </p:nvSpPr>
        <p:spPr/>
        <p:txBody>
          <a:bodyPr/>
          <a:lstStyle/>
          <a:p>
            <a:fld id="{86C0C572-9CC8-46A7-9B5B-AEBBA8AC0F9F}" type="slidenum">
              <a:rPr lang="en-US" smtClean="0"/>
              <a:t>10</a:t>
            </a:fld>
            <a:endParaRPr lang="en-US"/>
          </a:p>
        </p:txBody>
      </p:sp>
    </p:spTree>
    <p:extLst>
      <p:ext uri="{BB962C8B-B14F-4D97-AF65-F5344CB8AC3E}">
        <p14:creationId xmlns:p14="http://schemas.microsoft.com/office/powerpoint/2010/main" val="1182776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many children experiencing a psychiatric emergency are referred to emergency departments.</a:t>
            </a:r>
            <a:r>
              <a:rPr lang="en-US" baseline="0" dirty="0" smtClean="0"/>
              <a:t> But the data show that many of these children do not require hospitalization and could have perhaps benefited more from other services. </a:t>
            </a:r>
          </a:p>
          <a:p>
            <a:endParaRPr lang="en-US" baseline="0" dirty="0" smtClean="0"/>
          </a:p>
          <a:p>
            <a:r>
              <a:rPr lang="en-US" baseline="0" dirty="0" smtClean="0"/>
              <a:t>47% of the children who presented to Dell Children’s Medical Center with a mental health crisis in Fiscal Year 2017 were sent home with a service referral because they did not require hospitalization. </a:t>
            </a:r>
            <a:endParaRPr lang="en-US" dirty="0"/>
          </a:p>
        </p:txBody>
      </p:sp>
      <p:sp>
        <p:nvSpPr>
          <p:cNvPr id="4" name="Slide Number Placeholder 3"/>
          <p:cNvSpPr>
            <a:spLocks noGrp="1"/>
          </p:cNvSpPr>
          <p:nvPr>
            <p:ph type="sldNum" sz="quarter" idx="10"/>
          </p:nvPr>
        </p:nvSpPr>
        <p:spPr/>
        <p:txBody>
          <a:bodyPr/>
          <a:lstStyle/>
          <a:p>
            <a:fld id="{4478FB64-877D-0E4F-8DAA-2EC626AC457D}" type="slidenum">
              <a:rPr lang="en-US" smtClean="0"/>
              <a:t>11</a:t>
            </a:fld>
            <a:endParaRPr lang="en-US"/>
          </a:p>
        </p:txBody>
      </p:sp>
    </p:spTree>
    <p:extLst>
      <p:ext uri="{BB962C8B-B14F-4D97-AF65-F5344CB8AC3E}">
        <p14:creationId xmlns:p14="http://schemas.microsoft.com/office/powerpoint/2010/main" val="1108441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support the work of the Children’s Mental Health Crisis Task Force, Integral Care contracted with</a:t>
            </a:r>
            <a:r>
              <a:rPr lang="en-US" baseline="0" dirty="0" smtClean="0"/>
              <a:t> the Meadows Mental Health Policy Institute to conduct a financial analysis of children’s mental health crisis care in Travis County. This information was collected through Texas Health Care Information and the Annual Survey of Hospitals data.</a:t>
            </a:r>
          </a:p>
          <a:p>
            <a:endParaRPr lang="en-US" baseline="0" dirty="0" smtClean="0"/>
          </a:p>
          <a:p>
            <a:r>
              <a:rPr lang="en-US" baseline="0" dirty="0" smtClean="0"/>
              <a:t>It shows there was a 31% increased in the number of Travis County children who were admitted for psychiatric hospitalization from 2015 to 2016.</a:t>
            </a:r>
            <a:endParaRPr lang="en-US" dirty="0"/>
          </a:p>
        </p:txBody>
      </p:sp>
      <p:sp>
        <p:nvSpPr>
          <p:cNvPr id="4" name="Slide Number Placeholder 3"/>
          <p:cNvSpPr>
            <a:spLocks noGrp="1"/>
          </p:cNvSpPr>
          <p:nvPr>
            <p:ph type="sldNum" sz="quarter" idx="10"/>
          </p:nvPr>
        </p:nvSpPr>
        <p:spPr/>
        <p:txBody>
          <a:bodyPr/>
          <a:lstStyle/>
          <a:p>
            <a:fld id="{4478FB64-877D-0E4F-8DAA-2EC626AC457D}" type="slidenum">
              <a:rPr lang="en-US" smtClean="0"/>
              <a:t>12</a:t>
            </a:fld>
            <a:endParaRPr lang="en-US"/>
          </a:p>
        </p:txBody>
      </p:sp>
    </p:spTree>
    <p:extLst>
      <p:ext uri="{BB962C8B-B14F-4D97-AF65-F5344CB8AC3E}">
        <p14:creationId xmlns:p14="http://schemas.microsoft.com/office/powerpoint/2010/main" val="3487189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 White Backgroun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32610" y="2585403"/>
            <a:ext cx="5079995" cy="1440351"/>
          </a:xfrm>
          <a:prstGeom prst="rect">
            <a:avLst/>
          </a:prstGeom>
        </p:spPr>
      </p:pic>
      <p:sp>
        <p:nvSpPr>
          <p:cNvPr id="4" name="Rectangle 3"/>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5047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Gre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18600" y="5651500"/>
            <a:ext cx="2260600" cy="53340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 Vertical Picture Right">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6609474"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661998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87862" y="0"/>
            <a:ext cx="4204138"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14400" y="1231900"/>
            <a:ext cx="2260600" cy="533400"/>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Horizontal Picture Right">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7257" y="1783310"/>
            <a:ext cx="2836260" cy="2852737"/>
          </a:xfrm>
        </p:spPr>
        <p:txBody>
          <a:bodyPr anchor="b">
            <a:normAutofit/>
          </a:bodyPr>
          <a:lstStyle>
            <a:lvl1pPr>
              <a:defRPr sz="4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737257" y="4894263"/>
            <a:ext cx="280472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35669" y="0"/>
            <a:ext cx="7956331"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7400" y="1231900"/>
            <a:ext cx="2260600" cy="533400"/>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 Circle Pictur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7257" y="1783310"/>
            <a:ext cx="4475874" cy="2852737"/>
          </a:xfrm>
        </p:spPr>
        <p:txBody>
          <a:bodyPr anchor="b">
            <a:normAutofit/>
          </a:bodyPr>
          <a:lstStyle>
            <a:lvl1pPr>
              <a:defRPr sz="4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737257" y="4894263"/>
            <a:ext cx="4528426"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8041" y="914844"/>
            <a:ext cx="5064374" cy="5028312"/>
          </a:xfrm>
          <a:prstGeom prst="ellipse">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7400" y="1231900"/>
            <a:ext cx="2260600" cy="533400"/>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 Logo Watermar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7257" y="1783310"/>
            <a:ext cx="4475874" cy="2852737"/>
          </a:xfrm>
        </p:spPr>
        <p:txBody>
          <a:bodyPr anchor="b">
            <a:normAutofit/>
          </a:bodyPr>
          <a:lstStyle>
            <a:lvl1pPr>
              <a:defRPr sz="4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737257" y="4894263"/>
            <a:ext cx="4528426"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5" name="Picture 4"/>
          <p:cNvPicPr>
            <a:picLocks noChangeAspect="1"/>
          </p:cNvPicPr>
          <p:nvPr userDrawn="1"/>
        </p:nvPicPr>
        <p:blipFill>
          <a:blip r:embed="rId2">
            <a:alphaModFix amt="9000"/>
            <a:extLst>
              <a:ext uri="{28A0092B-C50C-407E-A947-70E740481C1C}">
                <a14:useLocalDpi xmlns:a14="http://schemas.microsoft.com/office/drawing/2010/main"/>
              </a:ext>
            </a:extLst>
          </a:blip>
          <a:stretch>
            <a:fillRect/>
          </a:stretch>
        </p:blipFill>
        <p:spPr>
          <a:xfrm>
            <a:off x="2151069" y="2197100"/>
            <a:ext cx="9159862" cy="7797800"/>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 Full Bleed Photo">
    <p:bg>
      <p:bgPr>
        <a:solidFill>
          <a:schemeClr val="accent6"/>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7036457" y="2246860"/>
            <a:ext cx="4475874" cy="2852737"/>
          </a:xfrm>
        </p:spPr>
        <p:txBody>
          <a:bodyPr anchor="b">
            <a:normAutofit/>
          </a:bodyPr>
          <a:lstStyle>
            <a:lvl1pPr>
              <a:defRPr sz="4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7036457" y="5357813"/>
            <a:ext cx="4528426"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61200" y="3200400"/>
            <a:ext cx="2475895" cy="584200"/>
          </a:xfrm>
          <a:prstGeom prst="rect">
            <a:avLst/>
          </a:prstGeom>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Aft>
                <a:spcPts val="900"/>
              </a:spcAft>
              <a:defRPr/>
            </a:lvl1pPr>
            <a:lvl2pPr>
              <a:spcAft>
                <a:spcPts val="900"/>
              </a:spcAft>
              <a:defRPr/>
            </a:lvl2pPr>
            <a:lvl3pPr>
              <a:spcAft>
                <a:spcPts val="900"/>
              </a:spcAft>
              <a:defRPr/>
            </a:lvl3pPr>
            <a:lvl4pPr>
              <a:spcAft>
                <a:spcPts val="900"/>
              </a:spcAft>
              <a:defRPr/>
            </a:lvl4pPr>
            <a:lvl5pPr>
              <a:spcAft>
                <a:spcPts val="9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7" name="Rectangle 6"/>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517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08179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84375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10" name="Rectangle 9"/>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7203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Slide - Blue Background">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8810" y="2722969"/>
            <a:ext cx="4887490" cy="1145845"/>
          </a:xfrm>
          <a:prstGeom prst="rect">
            <a:avLst/>
          </a:prstGeom>
        </p:spPr>
      </p:pic>
    </p:spTree>
    <p:extLst>
      <p:ext uri="{BB962C8B-B14F-4D97-AF65-F5344CB8AC3E}">
        <p14:creationId xmlns:p14="http://schemas.microsoft.com/office/powerpoint/2010/main" val="49854461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ith Blue Bod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9" name="Text Placeholder 2"/>
          <p:cNvSpPr>
            <a:spLocks noGrp="1"/>
          </p:cNvSpPr>
          <p:nvPr>
            <p:ph type="body" idx="1"/>
          </p:nvPr>
        </p:nvSpPr>
        <p:spPr>
          <a:xfrm>
            <a:off x="838200" y="1551128"/>
            <a:ext cx="3524250" cy="1500187"/>
          </a:xfrm>
        </p:spPr>
        <p:txBody>
          <a:bodyPr>
            <a:normAutofit/>
          </a:bodyPr>
          <a:lstStyle>
            <a:lvl1pPr marL="0" indent="0">
              <a:buNone/>
              <a:defRPr sz="18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Text Placeholder 2"/>
          <p:cNvSpPr>
            <a:spLocks noGrp="1"/>
          </p:cNvSpPr>
          <p:nvPr>
            <p:ph type="body" idx="10"/>
          </p:nvPr>
        </p:nvSpPr>
        <p:spPr>
          <a:xfrm>
            <a:off x="4699000" y="1551128"/>
            <a:ext cx="3524250" cy="1500187"/>
          </a:xfrm>
        </p:spPr>
        <p:txBody>
          <a:bodyPr>
            <a:normAutofit/>
          </a:bodyPr>
          <a:lstStyle>
            <a:lvl1pPr marL="0" indent="0">
              <a:buNone/>
              <a:defRPr sz="18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With Green Bod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9" name="Text Placeholder 2"/>
          <p:cNvSpPr>
            <a:spLocks noGrp="1"/>
          </p:cNvSpPr>
          <p:nvPr>
            <p:ph type="body" idx="1"/>
          </p:nvPr>
        </p:nvSpPr>
        <p:spPr>
          <a:xfrm>
            <a:off x="838200" y="1490225"/>
            <a:ext cx="3524250" cy="1500187"/>
          </a:xfrm>
        </p:spPr>
        <p:txBody>
          <a:bodyPr>
            <a:normAutofit/>
          </a:bodyPr>
          <a:lstStyle>
            <a:lvl1pPr marL="0" indent="0">
              <a:buNone/>
              <a:defRPr sz="1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Text Placeholder 2"/>
          <p:cNvSpPr>
            <a:spLocks noGrp="1"/>
          </p:cNvSpPr>
          <p:nvPr>
            <p:ph type="body" idx="10"/>
          </p:nvPr>
        </p:nvSpPr>
        <p:spPr>
          <a:xfrm>
            <a:off x="4699000" y="1490225"/>
            <a:ext cx="3524250" cy="1500187"/>
          </a:xfrm>
        </p:spPr>
        <p:txBody>
          <a:bodyPr>
            <a:normAutofit/>
          </a:bodyPr>
          <a:lstStyle>
            <a:lvl1pPr marL="0" indent="0">
              <a:buNone/>
              <a:defRPr sz="1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68079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with Light Blue Bod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9" name="Text Placeholder 2"/>
          <p:cNvSpPr>
            <a:spLocks noGrp="1"/>
          </p:cNvSpPr>
          <p:nvPr>
            <p:ph type="body" idx="1"/>
          </p:nvPr>
        </p:nvSpPr>
        <p:spPr>
          <a:xfrm>
            <a:off x="831850" y="1445323"/>
            <a:ext cx="3524250" cy="1500187"/>
          </a:xfrm>
        </p:spPr>
        <p:txBody>
          <a:bodyPr>
            <a:normAutofit/>
          </a:bodyPr>
          <a:lstStyle>
            <a:lvl1pPr marL="0" indent="0">
              <a:buNone/>
              <a:defRPr sz="1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Text Placeholder 2"/>
          <p:cNvSpPr>
            <a:spLocks noGrp="1"/>
          </p:cNvSpPr>
          <p:nvPr>
            <p:ph type="body" idx="10"/>
          </p:nvPr>
        </p:nvSpPr>
        <p:spPr>
          <a:xfrm>
            <a:off x="4692650" y="1445323"/>
            <a:ext cx="3524250" cy="1500187"/>
          </a:xfrm>
        </p:spPr>
        <p:txBody>
          <a:bodyPr>
            <a:normAutofit/>
          </a:bodyPr>
          <a:lstStyle>
            <a:lvl1pPr marL="0" indent="0">
              <a:buNone/>
              <a:defRPr sz="1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with Purple Bod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9" name="Text Placeholder 2"/>
          <p:cNvSpPr>
            <a:spLocks noGrp="1"/>
          </p:cNvSpPr>
          <p:nvPr>
            <p:ph type="body" idx="1"/>
          </p:nvPr>
        </p:nvSpPr>
        <p:spPr>
          <a:xfrm>
            <a:off x="831850" y="1411139"/>
            <a:ext cx="3524250" cy="1500187"/>
          </a:xfrm>
        </p:spPr>
        <p:txBody>
          <a:bodyPr>
            <a:normAutofit/>
          </a:bodyPr>
          <a:lstStyle>
            <a:lvl1pPr marL="0" indent="0">
              <a:buNone/>
              <a:defRPr sz="18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Text Placeholder 2"/>
          <p:cNvSpPr>
            <a:spLocks noGrp="1"/>
          </p:cNvSpPr>
          <p:nvPr>
            <p:ph type="body" idx="10"/>
          </p:nvPr>
        </p:nvSpPr>
        <p:spPr>
          <a:xfrm>
            <a:off x="4692650" y="1411139"/>
            <a:ext cx="3524250" cy="1500187"/>
          </a:xfrm>
        </p:spPr>
        <p:txBody>
          <a:bodyPr>
            <a:normAutofit/>
          </a:bodyPr>
          <a:lstStyle>
            <a:lvl1pPr marL="0" indent="0">
              <a:buNone/>
              <a:defRPr sz="18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with Red Bod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9" name="Text Placeholder 2"/>
          <p:cNvSpPr>
            <a:spLocks noGrp="1"/>
          </p:cNvSpPr>
          <p:nvPr>
            <p:ph type="body" idx="1"/>
          </p:nvPr>
        </p:nvSpPr>
        <p:spPr>
          <a:xfrm>
            <a:off x="831850" y="1462415"/>
            <a:ext cx="3524250" cy="1500187"/>
          </a:xfrm>
        </p:spPr>
        <p:txBody>
          <a:bodyPr>
            <a:normAutofit/>
          </a:bodyPr>
          <a:lstStyle>
            <a:lvl1pPr marL="0" indent="0">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Text Placeholder 2"/>
          <p:cNvSpPr>
            <a:spLocks noGrp="1"/>
          </p:cNvSpPr>
          <p:nvPr>
            <p:ph type="body" idx="10"/>
          </p:nvPr>
        </p:nvSpPr>
        <p:spPr>
          <a:xfrm>
            <a:off x="4692650" y="1462415"/>
            <a:ext cx="3524250" cy="1500187"/>
          </a:xfrm>
        </p:spPr>
        <p:txBody>
          <a:bodyPr>
            <a:normAutofit/>
          </a:bodyPr>
          <a:lstStyle>
            <a:lvl1pPr marL="0" indent="0">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457201"/>
            <a:ext cx="6172200" cy="45728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991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457201"/>
            <a:ext cx="6172200" cy="4572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75317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4" name="Rectangle 3"/>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5405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 No Foot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_Staff_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975123" y="414416"/>
            <a:ext cx="6880876" cy="4774328"/>
          </a:xfrm>
          <a:prstGeom prst="rect">
            <a:avLst/>
          </a:prstGeom>
        </p:spPr>
      </p:pic>
      <p:sp>
        <p:nvSpPr>
          <p:cNvPr id="9" name="Title 1"/>
          <p:cNvSpPr>
            <a:spLocks noGrp="1"/>
          </p:cNvSpPr>
          <p:nvPr>
            <p:ph type="title"/>
          </p:nvPr>
        </p:nvSpPr>
        <p:spPr>
          <a:xfrm>
            <a:off x="839789" y="427703"/>
            <a:ext cx="3879695" cy="968477"/>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632155"/>
            <a:ext cx="3879695" cy="42073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12418471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 White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normAutofit/>
          </a:bodyPr>
          <a:lstStyle>
            <a:lvl1pPr>
              <a:defRPr sz="6000">
                <a:solidFill>
                  <a:schemeClr val="tx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err="1" smtClean="0"/>
              <a:t>Subheader</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82291" y="5930020"/>
            <a:ext cx="1406878" cy="331959"/>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_Staff_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03226" y="457200"/>
            <a:ext cx="3138037" cy="4700844"/>
          </a:xfrm>
          <a:prstGeom prst="rect">
            <a:avLst/>
          </a:prstGeom>
        </p:spPr>
      </p:pic>
      <p:sp>
        <p:nvSpPr>
          <p:cNvPr id="9" name="Title 1"/>
          <p:cNvSpPr>
            <a:spLocks noGrp="1"/>
          </p:cNvSpPr>
          <p:nvPr>
            <p:ph type="title"/>
          </p:nvPr>
        </p:nvSpPr>
        <p:spPr>
          <a:xfrm>
            <a:off x="839788" y="427704"/>
            <a:ext cx="7085011"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7085011"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212516892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_Staff_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375571" y="427704"/>
            <a:ext cx="4078599" cy="4803057"/>
          </a:xfrm>
          <a:prstGeom prst="rect">
            <a:avLst/>
          </a:prstGeom>
        </p:spPr>
      </p:pic>
      <p:sp>
        <p:nvSpPr>
          <p:cNvPr id="9" name="Title 1"/>
          <p:cNvSpPr>
            <a:spLocks noGrp="1"/>
          </p:cNvSpPr>
          <p:nvPr>
            <p:ph type="title"/>
          </p:nvPr>
        </p:nvSpPr>
        <p:spPr>
          <a:xfrm>
            <a:off x="839788" y="427704"/>
            <a:ext cx="6200109"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200109"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117098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_Staff_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839788" y="427704"/>
            <a:ext cx="5678999"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5678999"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03923" y="418304"/>
            <a:ext cx="4685246" cy="4923479"/>
          </a:xfrm>
          <a:prstGeom prst="rect">
            <a:avLst/>
          </a:prstGeom>
        </p:spPr>
      </p:pic>
    </p:spTree>
    <p:extLst>
      <p:ext uri="{BB962C8B-B14F-4D97-AF65-F5344CB8AC3E}">
        <p14:creationId xmlns:p14="http://schemas.microsoft.com/office/powerpoint/2010/main" val="855447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_Staff_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9" y="427704"/>
            <a:ext cx="6249269"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6249269"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384026" y="426707"/>
            <a:ext cx="4105143" cy="4915076"/>
          </a:xfrm>
          <a:prstGeom prst="rect">
            <a:avLst/>
          </a:prstGeom>
        </p:spPr>
      </p:pic>
    </p:spTree>
    <p:extLst>
      <p:ext uri="{BB962C8B-B14F-4D97-AF65-F5344CB8AC3E}">
        <p14:creationId xmlns:p14="http://schemas.microsoft.com/office/powerpoint/2010/main" val="3698901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_Staff_6">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839788" y="427704"/>
            <a:ext cx="6878535"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878535"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062452" y="431376"/>
            <a:ext cx="3505068" cy="4833214"/>
          </a:xfrm>
          <a:prstGeom prst="rect">
            <a:avLst/>
          </a:prstGeom>
        </p:spPr>
      </p:pic>
    </p:spTree>
    <p:extLst>
      <p:ext uri="{BB962C8B-B14F-4D97-AF65-F5344CB8AC3E}">
        <p14:creationId xmlns:p14="http://schemas.microsoft.com/office/powerpoint/2010/main" val="39744089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_Staff_7">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401633" y="427704"/>
            <a:ext cx="6087536" cy="4832554"/>
          </a:xfrm>
          <a:prstGeom prst="rect">
            <a:avLst/>
          </a:prstGeom>
        </p:spPr>
      </p:pic>
      <p:sp>
        <p:nvSpPr>
          <p:cNvPr id="11" name="Title 1"/>
          <p:cNvSpPr>
            <a:spLocks noGrp="1"/>
          </p:cNvSpPr>
          <p:nvPr>
            <p:ph type="title"/>
          </p:nvPr>
        </p:nvSpPr>
        <p:spPr>
          <a:xfrm>
            <a:off x="839789" y="427703"/>
            <a:ext cx="4282817" cy="968477"/>
          </a:xfrm>
        </p:spPr>
        <p:txBody>
          <a:bodyPr anchor="b"/>
          <a:lstStyle>
            <a:lvl1pPr>
              <a:defRPr sz="3200"/>
            </a:lvl1pPr>
          </a:lstStyle>
          <a:p>
            <a:r>
              <a:rPr lang="en-US" dirty="0" smtClean="0"/>
              <a:t>Click to edit Master title style</a:t>
            </a:r>
            <a:endParaRPr lang="en-US" dirty="0"/>
          </a:p>
        </p:txBody>
      </p:sp>
      <p:sp>
        <p:nvSpPr>
          <p:cNvPr id="12" name="Text Placeholder 3"/>
          <p:cNvSpPr>
            <a:spLocks noGrp="1"/>
          </p:cNvSpPr>
          <p:nvPr>
            <p:ph type="body" sz="half" idx="2"/>
          </p:nvPr>
        </p:nvSpPr>
        <p:spPr>
          <a:xfrm>
            <a:off x="839789" y="1632155"/>
            <a:ext cx="4282817" cy="42073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3365602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_Staff_8">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8" y="427704"/>
            <a:ext cx="7173501"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7173501"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59097" y="425916"/>
            <a:ext cx="3230072" cy="4838673"/>
          </a:xfrm>
          <a:prstGeom prst="rect">
            <a:avLst/>
          </a:prstGeom>
        </p:spPr>
      </p:pic>
    </p:spTree>
    <p:extLst>
      <p:ext uri="{BB962C8B-B14F-4D97-AF65-F5344CB8AC3E}">
        <p14:creationId xmlns:p14="http://schemas.microsoft.com/office/powerpoint/2010/main" val="3996925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_Staff_9">
    <p:spTree>
      <p:nvGrpSpPr>
        <p:cNvPr id="1" name=""/>
        <p:cNvGrpSpPr/>
        <p:nvPr/>
      </p:nvGrpSpPr>
      <p:grpSpPr>
        <a:xfrm>
          <a:off x="0" y="0"/>
          <a:ext cx="0" cy="0"/>
          <a:chOff x="0" y="0"/>
          <a:chExt cx="0" cy="0"/>
        </a:xfrm>
      </p:grpSpPr>
      <p:sp>
        <p:nvSpPr>
          <p:cNvPr id="2" name="Title 1"/>
          <p:cNvSpPr>
            <a:spLocks noGrp="1"/>
          </p:cNvSpPr>
          <p:nvPr>
            <p:ph type="title"/>
          </p:nvPr>
        </p:nvSpPr>
        <p:spPr>
          <a:xfrm>
            <a:off x="839789" y="427704"/>
            <a:ext cx="6406586" cy="653844"/>
          </a:xfrm>
        </p:spPr>
        <p:txBody>
          <a:bodyPr anchor="b"/>
          <a:lstStyle>
            <a:lvl1pPr>
              <a:defRPr sz="320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839789" y="1396181"/>
            <a:ext cx="6406586"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72515" y="427704"/>
            <a:ext cx="4016653" cy="4842386"/>
          </a:xfrm>
          <a:prstGeom prst="rect">
            <a:avLst/>
          </a:prstGeom>
        </p:spPr>
      </p:pic>
    </p:spTree>
    <p:extLst>
      <p:ext uri="{BB962C8B-B14F-4D97-AF65-F5344CB8AC3E}">
        <p14:creationId xmlns:p14="http://schemas.microsoft.com/office/powerpoint/2010/main" val="3365792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_Staff_10">
    <p:spTree>
      <p:nvGrpSpPr>
        <p:cNvPr id="1" name=""/>
        <p:cNvGrpSpPr/>
        <p:nvPr/>
      </p:nvGrpSpPr>
      <p:grpSpPr>
        <a:xfrm>
          <a:off x="0" y="0"/>
          <a:ext cx="0" cy="0"/>
          <a:chOff x="0" y="0"/>
          <a:chExt cx="0" cy="0"/>
        </a:xfrm>
      </p:grpSpPr>
      <p:sp>
        <p:nvSpPr>
          <p:cNvPr id="2" name="Title 1"/>
          <p:cNvSpPr>
            <a:spLocks noGrp="1"/>
          </p:cNvSpPr>
          <p:nvPr>
            <p:ph type="title"/>
          </p:nvPr>
        </p:nvSpPr>
        <p:spPr>
          <a:xfrm>
            <a:off x="839788" y="457199"/>
            <a:ext cx="4351643" cy="968477"/>
          </a:xfrm>
        </p:spPr>
        <p:txBody>
          <a:bodyPr anchor="b"/>
          <a:lstStyle>
            <a:lvl1pPr>
              <a:defRPr sz="320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839789" y="1917290"/>
            <a:ext cx="4351643" cy="39222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74890" y="427704"/>
            <a:ext cx="5801034" cy="4932968"/>
          </a:xfrm>
          <a:prstGeom prst="rect">
            <a:avLst/>
          </a:prstGeom>
        </p:spPr>
      </p:pic>
    </p:spTree>
    <p:extLst>
      <p:ext uri="{BB962C8B-B14F-4D97-AF65-F5344CB8AC3E}">
        <p14:creationId xmlns:p14="http://schemas.microsoft.com/office/powerpoint/2010/main" val="1808981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_Staff_1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9" y="427704"/>
            <a:ext cx="5944469"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5944469"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199276" y="427704"/>
            <a:ext cx="4577706" cy="4807974"/>
          </a:xfrm>
          <a:prstGeom prst="rect">
            <a:avLst/>
          </a:prstGeom>
        </p:spPr>
      </p:pic>
    </p:spTree>
    <p:extLst>
      <p:ext uri="{BB962C8B-B14F-4D97-AF65-F5344CB8AC3E}">
        <p14:creationId xmlns:p14="http://schemas.microsoft.com/office/powerpoint/2010/main" val="76477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err="1" smtClean="0"/>
              <a:t>Subheader</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2485" y="5753100"/>
            <a:ext cx="2156684" cy="508879"/>
          </a:xfrm>
          <a:prstGeom prst="rect">
            <a:avLst/>
          </a:prstGeom>
        </p:spPr>
      </p:pic>
    </p:spTree>
    <p:extLst>
      <p:ext uri="{BB962C8B-B14F-4D97-AF65-F5344CB8AC3E}">
        <p14:creationId xmlns:p14="http://schemas.microsoft.com/office/powerpoint/2010/main" val="99989096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_Staff_1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9" y="427704"/>
            <a:ext cx="6971067"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6971067"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44142" y="427703"/>
            <a:ext cx="3345027" cy="4781867"/>
          </a:xfrm>
          <a:prstGeom prst="rect">
            <a:avLst/>
          </a:prstGeom>
        </p:spPr>
      </p:pic>
    </p:spTree>
    <p:extLst>
      <p:ext uri="{BB962C8B-B14F-4D97-AF65-F5344CB8AC3E}">
        <p14:creationId xmlns:p14="http://schemas.microsoft.com/office/powerpoint/2010/main" val="1580084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_Staff_1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9" y="427704"/>
            <a:ext cx="7167620"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7167620"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80875" y="427704"/>
            <a:ext cx="3208294" cy="4805860"/>
          </a:xfrm>
          <a:prstGeom prst="rect">
            <a:avLst/>
          </a:prstGeom>
        </p:spPr>
      </p:pic>
    </p:spTree>
    <p:extLst>
      <p:ext uri="{BB962C8B-B14F-4D97-AF65-F5344CB8AC3E}">
        <p14:creationId xmlns:p14="http://schemas.microsoft.com/office/powerpoint/2010/main" val="15864617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_Staff+Consumer_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118555" y="457199"/>
            <a:ext cx="4449346" cy="4810917"/>
          </a:xfrm>
          <a:prstGeom prst="rect">
            <a:avLst/>
          </a:prstGeom>
        </p:spPr>
      </p:pic>
      <p:sp>
        <p:nvSpPr>
          <p:cNvPr id="9" name="Title 1"/>
          <p:cNvSpPr>
            <a:spLocks noGrp="1"/>
          </p:cNvSpPr>
          <p:nvPr>
            <p:ph type="title"/>
          </p:nvPr>
        </p:nvSpPr>
        <p:spPr>
          <a:xfrm>
            <a:off x="839789" y="427704"/>
            <a:ext cx="5944469"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5944469"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5302543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_Staff+Consumer_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8" y="427704"/>
            <a:ext cx="6583567"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583567"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740212" y="427704"/>
            <a:ext cx="3802859" cy="4744064"/>
          </a:xfrm>
          <a:prstGeom prst="rect">
            <a:avLst/>
          </a:prstGeom>
        </p:spPr>
      </p:pic>
    </p:spTree>
    <p:extLst>
      <p:ext uri="{BB962C8B-B14F-4D97-AF65-F5344CB8AC3E}">
        <p14:creationId xmlns:p14="http://schemas.microsoft.com/office/powerpoint/2010/main" val="27798822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_Staff+Consumer_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15665" y="382413"/>
            <a:ext cx="5338506" cy="4848348"/>
          </a:xfrm>
          <a:prstGeom prst="rect">
            <a:avLst/>
          </a:prstGeom>
        </p:spPr>
      </p:pic>
      <p:sp>
        <p:nvSpPr>
          <p:cNvPr id="11" name="Title 1"/>
          <p:cNvSpPr>
            <a:spLocks noGrp="1"/>
          </p:cNvSpPr>
          <p:nvPr>
            <p:ph type="title"/>
          </p:nvPr>
        </p:nvSpPr>
        <p:spPr>
          <a:xfrm>
            <a:off x="839789" y="427703"/>
            <a:ext cx="4951412" cy="968477"/>
          </a:xfrm>
        </p:spPr>
        <p:txBody>
          <a:bodyPr anchor="b"/>
          <a:lstStyle>
            <a:lvl1pPr>
              <a:defRPr sz="3200"/>
            </a:lvl1pPr>
          </a:lstStyle>
          <a:p>
            <a:r>
              <a:rPr lang="en-US" dirty="0" smtClean="0"/>
              <a:t>Click to edit Master title style</a:t>
            </a:r>
            <a:endParaRPr lang="en-US" dirty="0"/>
          </a:p>
        </p:txBody>
      </p:sp>
      <p:sp>
        <p:nvSpPr>
          <p:cNvPr id="12" name="Text Placeholder 3"/>
          <p:cNvSpPr>
            <a:spLocks noGrp="1"/>
          </p:cNvSpPr>
          <p:nvPr>
            <p:ph type="body" sz="half" idx="2"/>
          </p:nvPr>
        </p:nvSpPr>
        <p:spPr>
          <a:xfrm>
            <a:off x="839789" y="1632155"/>
            <a:ext cx="4951412" cy="42073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3868789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_Staff+Consumer_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49265" y="382413"/>
            <a:ext cx="3239904" cy="4852577"/>
          </a:xfrm>
          <a:prstGeom prst="rect">
            <a:avLst/>
          </a:prstGeom>
        </p:spPr>
      </p:pic>
      <p:sp>
        <p:nvSpPr>
          <p:cNvPr id="9" name="Title 1"/>
          <p:cNvSpPr>
            <a:spLocks noGrp="1"/>
          </p:cNvSpPr>
          <p:nvPr>
            <p:ph type="title"/>
          </p:nvPr>
        </p:nvSpPr>
        <p:spPr>
          <a:xfrm>
            <a:off x="839788" y="427704"/>
            <a:ext cx="7085011"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7085011"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836901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_Staff+Consumer_5">
    <p:spTree>
      <p:nvGrpSpPr>
        <p:cNvPr id="1" name=""/>
        <p:cNvGrpSpPr/>
        <p:nvPr/>
      </p:nvGrpSpPr>
      <p:grpSpPr>
        <a:xfrm>
          <a:off x="0" y="0"/>
          <a:ext cx="0" cy="0"/>
          <a:chOff x="0" y="0"/>
          <a:chExt cx="0" cy="0"/>
        </a:xfrm>
      </p:grpSpPr>
      <p:sp>
        <p:nvSpPr>
          <p:cNvPr id="2" name="Title 1"/>
          <p:cNvSpPr>
            <a:spLocks noGrp="1"/>
          </p:cNvSpPr>
          <p:nvPr>
            <p:ph type="title"/>
          </p:nvPr>
        </p:nvSpPr>
        <p:spPr>
          <a:xfrm>
            <a:off x="839788" y="427704"/>
            <a:ext cx="7232496" cy="653844"/>
          </a:xfrm>
        </p:spPr>
        <p:txBody>
          <a:bodyPr anchor="b"/>
          <a:lstStyle>
            <a:lvl1pPr>
              <a:defRPr sz="320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839788" y="1396181"/>
            <a:ext cx="7232496"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96747" y="427704"/>
            <a:ext cx="3193997" cy="4783819"/>
          </a:xfrm>
          <a:prstGeom prst="rect">
            <a:avLst/>
          </a:prstGeom>
        </p:spPr>
      </p:pic>
    </p:spTree>
    <p:extLst>
      <p:ext uri="{BB962C8B-B14F-4D97-AF65-F5344CB8AC3E}">
        <p14:creationId xmlns:p14="http://schemas.microsoft.com/office/powerpoint/2010/main" val="1505851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_Staff+Consumer_6">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9" y="427704"/>
            <a:ext cx="5325037"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5325037"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72896" y="427703"/>
            <a:ext cx="5145845" cy="4803057"/>
          </a:xfrm>
          <a:prstGeom prst="rect">
            <a:avLst/>
          </a:prstGeom>
        </p:spPr>
      </p:pic>
    </p:spTree>
    <p:extLst>
      <p:ext uri="{BB962C8B-B14F-4D97-AF65-F5344CB8AC3E}">
        <p14:creationId xmlns:p14="http://schemas.microsoft.com/office/powerpoint/2010/main" val="19129186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_Staff+Consumer_7">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9" name="Title 1"/>
          <p:cNvSpPr>
            <a:spLocks noGrp="1"/>
          </p:cNvSpPr>
          <p:nvPr>
            <p:ph type="title"/>
          </p:nvPr>
        </p:nvSpPr>
        <p:spPr>
          <a:xfrm>
            <a:off x="839789" y="427704"/>
            <a:ext cx="5718328"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5718328"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17787" y="427704"/>
            <a:ext cx="4671381" cy="4753896"/>
          </a:xfrm>
          <a:prstGeom prst="rect">
            <a:avLst/>
          </a:prstGeom>
        </p:spPr>
      </p:pic>
    </p:spTree>
    <p:extLst>
      <p:ext uri="{BB962C8B-B14F-4D97-AF65-F5344CB8AC3E}">
        <p14:creationId xmlns:p14="http://schemas.microsoft.com/office/powerpoint/2010/main" val="6022552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_Staff+Consumer_8">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9" y="427704"/>
            <a:ext cx="5777321"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5777321"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69908" y="427704"/>
            <a:ext cx="4619262" cy="4724399"/>
          </a:xfrm>
          <a:prstGeom prst="rect">
            <a:avLst/>
          </a:prstGeom>
        </p:spPr>
      </p:pic>
    </p:spTree>
    <p:extLst>
      <p:ext uri="{BB962C8B-B14F-4D97-AF65-F5344CB8AC3E}">
        <p14:creationId xmlns:p14="http://schemas.microsoft.com/office/powerpoint/2010/main" val="69142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2485" y="5753100"/>
            <a:ext cx="2156684" cy="508879"/>
          </a:xfrm>
          <a:prstGeom prst="rect">
            <a:avLst/>
          </a:prstGeom>
        </p:spPr>
      </p:pic>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_Staff+Consumer_9">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9" y="427704"/>
            <a:ext cx="5983798"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5983798"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079226" y="427704"/>
            <a:ext cx="4409943" cy="4778578"/>
          </a:xfrm>
          <a:prstGeom prst="rect">
            <a:avLst/>
          </a:prstGeom>
        </p:spPr>
      </p:pic>
    </p:spTree>
    <p:extLst>
      <p:ext uri="{BB962C8B-B14F-4D97-AF65-F5344CB8AC3E}">
        <p14:creationId xmlns:p14="http://schemas.microsoft.com/office/powerpoint/2010/main" val="18374888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_Staff+Consumer_10">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839788" y="427704"/>
            <a:ext cx="5826483"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5826483"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11454" y="422786"/>
            <a:ext cx="4577715" cy="4841803"/>
          </a:xfrm>
          <a:prstGeom prst="rect">
            <a:avLst/>
          </a:prstGeom>
        </p:spPr>
      </p:pic>
    </p:spTree>
    <p:extLst>
      <p:ext uri="{BB962C8B-B14F-4D97-AF65-F5344CB8AC3E}">
        <p14:creationId xmlns:p14="http://schemas.microsoft.com/office/powerpoint/2010/main" val="3337236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_Consumer_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9" y="427704"/>
            <a:ext cx="6003463"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6003463"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139499" y="427705"/>
            <a:ext cx="4579274" cy="4694902"/>
          </a:xfrm>
          <a:prstGeom prst="rect">
            <a:avLst/>
          </a:prstGeom>
        </p:spPr>
      </p:pic>
    </p:spTree>
    <p:extLst>
      <p:ext uri="{BB962C8B-B14F-4D97-AF65-F5344CB8AC3E}">
        <p14:creationId xmlns:p14="http://schemas.microsoft.com/office/powerpoint/2010/main" val="41145411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to_Consumer_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839788" y="427704"/>
            <a:ext cx="5216883"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5216883"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322142" y="427704"/>
            <a:ext cx="4788310" cy="4832554"/>
          </a:xfrm>
          <a:prstGeom prst="rect">
            <a:avLst/>
          </a:prstGeom>
        </p:spPr>
      </p:pic>
    </p:spTree>
    <p:extLst>
      <p:ext uri="{BB962C8B-B14F-4D97-AF65-F5344CB8AC3E}">
        <p14:creationId xmlns:p14="http://schemas.microsoft.com/office/powerpoint/2010/main" val="5627719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oto_Consumer_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839788" y="427704"/>
            <a:ext cx="7163670"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7163670"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59097" y="427704"/>
            <a:ext cx="3230072" cy="4839059"/>
          </a:xfrm>
          <a:prstGeom prst="rect">
            <a:avLst/>
          </a:prstGeom>
        </p:spPr>
      </p:pic>
    </p:spTree>
    <p:extLst>
      <p:ext uri="{BB962C8B-B14F-4D97-AF65-F5344CB8AC3E}">
        <p14:creationId xmlns:p14="http://schemas.microsoft.com/office/powerpoint/2010/main" val="9358492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oto_Consumer_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8" y="427704"/>
            <a:ext cx="7173501"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7173501"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18089" y="423694"/>
            <a:ext cx="3171079" cy="4750301"/>
          </a:xfrm>
          <a:prstGeom prst="rect">
            <a:avLst/>
          </a:prstGeom>
        </p:spPr>
      </p:pic>
    </p:spTree>
    <p:extLst>
      <p:ext uri="{BB962C8B-B14F-4D97-AF65-F5344CB8AC3E}">
        <p14:creationId xmlns:p14="http://schemas.microsoft.com/office/powerpoint/2010/main" val="22072539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oto_Consumer_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8" y="427704"/>
            <a:ext cx="6583567"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583567"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69161" y="432618"/>
            <a:ext cx="3820008" cy="4741377"/>
          </a:xfrm>
          <a:prstGeom prst="rect">
            <a:avLst/>
          </a:prstGeom>
        </p:spPr>
      </p:pic>
    </p:spTree>
    <p:extLst>
      <p:ext uri="{BB962C8B-B14F-4D97-AF65-F5344CB8AC3E}">
        <p14:creationId xmlns:p14="http://schemas.microsoft.com/office/powerpoint/2010/main" val="7307533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to_Consumer_6">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8" y="427704"/>
            <a:ext cx="6583567"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583567"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61503" y="427704"/>
            <a:ext cx="3627665" cy="4836886"/>
          </a:xfrm>
          <a:prstGeom prst="rect">
            <a:avLst/>
          </a:prstGeom>
        </p:spPr>
      </p:pic>
    </p:spTree>
    <p:extLst>
      <p:ext uri="{BB962C8B-B14F-4D97-AF65-F5344CB8AC3E}">
        <p14:creationId xmlns:p14="http://schemas.microsoft.com/office/powerpoint/2010/main" val="26440310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to_Consumer_7">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839788" y="427704"/>
            <a:ext cx="7085011"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7085011"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278761" y="427704"/>
            <a:ext cx="3210407" cy="4793225"/>
          </a:xfrm>
          <a:prstGeom prst="rect">
            <a:avLst/>
          </a:prstGeom>
        </p:spPr>
      </p:pic>
    </p:spTree>
    <p:extLst>
      <p:ext uri="{BB962C8B-B14F-4D97-AF65-F5344CB8AC3E}">
        <p14:creationId xmlns:p14="http://schemas.microsoft.com/office/powerpoint/2010/main" val="6748972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_Consumer_8">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839788" y="427704"/>
            <a:ext cx="5826483"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5826483"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21969" y="427704"/>
            <a:ext cx="4267200" cy="4758813"/>
          </a:xfrm>
          <a:prstGeom prst="rect">
            <a:avLst/>
          </a:prstGeom>
        </p:spPr>
      </p:pic>
    </p:spTree>
    <p:extLst>
      <p:ext uri="{BB962C8B-B14F-4D97-AF65-F5344CB8AC3E}">
        <p14:creationId xmlns:p14="http://schemas.microsoft.com/office/powerpoint/2010/main" val="178188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urpl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2485" y="5753100"/>
            <a:ext cx="2156684" cy="508879"/>
          </a:xfrm>
          <a:prstGeom prst="rect">
            <a:avLst/>
          </a:prstGeom>
        </p:spPr>
      </p:pic>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_Consumer_9">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839788" y="427704"/>
            <a:ext cx="6219773"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219773"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384026" y="421883"/>
            <a:ext cx="4042985" cy="4842706"/>
          </a:xfrm>
          <a:prstGeom prst="rect">
            <a:avLst/>
          </a:prstGeom>
        </p:spPr>
      </p:pic>
    </p:spTree>
    <p:extLst>
      <p:ext uri="{BB962C8B-B14F-4D97-AF65-F5344CB8AC3E}">
        <p14:creationId xmlns:p14="http://schemas.microsoft.com/office/powerpoint/2010/main" val="2277473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_Consumer_10">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839788" y="427704"/>
            <a:ext cx="6721218"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721218"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944465" y="423570"/>
            <a:ext cx="3544704" cy="4841020"/>
          </a:xfrm>
          <a:prstGeom prst="rect">
            <a:avLst/>
          </a:prstGeom>
        </p:spPr>
      </p:pic>
    </p:spTree>
    <p:extLst>
      <p:ext uri="{BB962C8B-B14F-4D97-AF65-F5344CB8AC3E}">
        <p14:creationId xmlns:p14="http://schemas.microsoft.com/office/powerpoint/2010/main" val="25122305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_Consumer_1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839788" y="427704"/>
            <a:ext cx="7016186"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7016186"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50942" y="433836"/>
            <a:ext cx="3338227" cy="4531453"/>
          </a:xfrm>
          <a:prstGeom prst="rect">
            <a:avLst/>
          </a:prstGeom>
        </p:spPr>
      </p:pic>
    </p:spTree>
    <p:extLst>
      <p:ext uri="{BB962C8B-B14F-4D97-AF65-F5344CB8AC3E}">
        <p14:creationId xmlns:p14="http://schemas.microsoft.com/office/powerpoint/2010/main" val="29072028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oto_Consumer_1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839788" y="427704"/>
            <a:ext cx="6465580"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465580"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38297" y="427705"/>
            <a:ext cx="3850872" cy="4763728"/>
          </a:xfrm>
          <a:prstGeom prst="rect">
            <a:avLst/>
          </a:prstGeom>
        </p:spPr>
      </p:pic>
    </p:spTree>
    <p:extLst>
      <p:ext uri="{BB962C8B-B14F-4D97-AF65-F5344CB8AC3E}">
        <p14:creationId xmlns:p14="http://schemas.microsoft.com/office/powerpoint/2010/main" val="135018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Ligh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2485" y="5753100"/>
            <a:ext cx="2156684" cy="508879"/>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Gre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2485" y="5753100"/>
            <a:ext cx="2156684" cy="508879"/>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Yellow">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2485" y="5759969"/>
            <a:ext cx="2156684" cy="505623"/>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79710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444239"/>
            <a:ext cx="10515600" cy="473272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64" r:id="rId3"/>
    <p:sldLayoutId id="2147483651" r:id="rId4"/>
    <p:sldLayoutId id="2147483658" r:id="rId5"/>
    <p:sldLayoutId id="2147483659" r:id="rId6"/>
    <p:sldLayoutId id="2147483660" r:id="rId7"/>
    <p:sldLayoutId id="2147483661" r:id="rId8"/>
    <p:sldLayoutId id="2147483662" r:id="rId9"/>
    <p:sldLayoutId id="2147483663" r:id="rId10"/>
    <p:sldLayoutId id="2147483665" r:id="rId11"/>
    <p:sldLayoutId id="2147483666" r:id="rId12"/>
    <p:sldLayoutId id="2147483667" r:id="rId13"/>
    <p:sldLayoutId id="2147483673" r:id="rId14"/>
    <p:sldLayoutId id="2147483668" r:id="rId15"/>
    <p:sldLayoutId id="2147483650" r:id="rId16"/>
    <p:sldLayoutId id="2147483716" r:id="rId17"/>
    <p:sldLayoutId id="2147483652" r:id="rId18"/>
    <p:sldLayoutId id="2147483653" r:id="rId19"/>
    <p:sldLayoutId id="2147483672" r:id="rId20"/>
    <p:sldLayoutId id="2147483654" r:id="rId21"/>
    <p:sldLayoutId id="2147483669" r:id="rId22"/>
    <p:sldLayoutId id="2147483670" r:id="rId23"/>
    <p:sldLayoutId id="2147483671" r:id="rId24"/>
    <p:sldLayoutId id="2147483656" r:id="rId25"/>
    <p:sldLayoutId id="2147483657" r:id="rId26"/>
    <p:sldLayoutId id="2147483655" r:id="rId27"/>
    <p:sldLayoutId id="2147483674" r:id="rId28"/>
    <p:sldLayoutId id="2147483682" r:id="rId29"/>
    <p:sldLayoutId id="2147483681" r:id="rId30"/>
    <p:sldLayoutId id="2147483683" r:id="rId31"/>
    <p:sldLayoutId id="2147483709" r:id="rId32"/>
    <p:sldLayoutId id="2147483693" r:id="rId33"/>
    <p:sldLayoutId id="2147483707" r:id="rId34"/>
    <p:sldLayoutId id="2147483695" r:id="rId35"/>
    <p:sldLayoutId id="2147483697" r:id="rId36"/>
    <p:sldLayoutId id="2147483687" r:id="rId37"/>
    <p:sldLayoutId id="2147483688" r:id="rId38"/>
    <p:sldLayoutId id="2147483690" r:id="rId39"/>
    <p:sldLayoutId id="2147483714" r:id="rId40"/>
    <p:sldLayoutId id="2147483715" r:id="rId41"/>
    <p:sldLayoutId id="2147483689" r:id="rId42"/>
    <p:sldLayoutId id="2147483699" r:id="rId43"/>
    <p:sldLayoutId id="2147483684" r:id="rId44"/>
    <p:sldLayoutId id="2147483685" r:id="rId45"/>
    <p:sldLayoutId id="2147483686" r:id="rId46"/>
    <p:sldLayoutId id="2147483691" r:id="rId47"/>
    <p:sldLayoutId id="2147483702" r:id="rId48"/>
    <p:sldLayoutId id="2147483694" r:id="rId49"/>
    <p:sldLayoutId id="2147483696" r:id="rId50"/>
    <p:sldLayoutId id="2147483706" r:id="rId51"/>
    <p:sldLayoutId id="2147483692" r:id="rId52"/>
    <p:sldLayoutId id="2147483704" r:id="rId53"/>
    <p:sldLayoutId id="2147483708" r:id="rId54"/>
    <p:sldLayoutId id="2147483698" r:id="rId55"/>
    <p:sldLayoutId id="2147483700" r:id="rId56"/>
    <p:sldLayoutId id="2147483701" r:id="rId57"/>
    <p:sldLayoutId id="2147483703" r:id="rId58"/>
    <p:sldLayoutId id="2147483705" r:id="rId59"/>
    <p:sldLayoutId id="2147483710" r:id="rId60"/>
    <p:sldLayoutId id="2147483711" r:id="rId61"/>
    <p:sldLayoutId id="2147483712" r:id="rId62"/>
    <p:sldLayoutId id="2147483713" r:id="rId6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i="0" kern="1200">
          <a:solidFill>
            <a:schemeClr val="tx1"/>
          </a:solidFill>
          <a:latin typeface="+mn-lt"/>
          <a:ea typeface="Aller" charset="0"/>
          <a:cs typeface="Aller"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2"/>
          </a:solidFill>
          <a:latin typeface="+mn-lt"/>
          <a:ea typeface="Aller" charset="0"/>
          <a:cs typeface="Aller" charset="0"/>
        </a:defRPr>
      </a:lvl1pPr>
      <a:lvl2pPr marL="685800" indent="-228600" algn="l" defTabSz="914400" rtl="0" eaLnBrk="1" latinLnBrk="0" hangingPunct="1">
        <a:lnSpc>
          <a:spcPct val="90000"/>
        </a:lnSpc>
        <a:spcBef>
          <a:spcPts val="500"/>
        </a:spcBef>
        <a:buFont typeface="Arial"/>
        <a:buChar char="•"/>
        <a:defRPr sz="2400" kern="1200">
          <a:solidFill>
            <a:schemeClr val="tx2"/>
          </a:solidFill>
          <a:latin typeface="+mn-lt"/>
          <a:ea typeface="Aller" charset="0"/>
          <a:cs typeface="Aller" charset="0"/>
        </a:defRPr>
      </a:lvl2pPr>
      <a:lvl3pPr marL="1143000" indent="-228600" algn="l" defTabSz="914400" rtl="0" eaLnBrk="1" latinLnBrk="0" hangingPunct="1">
        <a:lnSpc>
          <a:spcPct val="90000"/>
        </a:lnSpc>
        <a:spcBef>
          <a:spcPts val="500"/>
        </a:spcBef>
        <a:buFont typeface="Arial"/>
        <a:buChar char="•"/>
        <a:defRPr sz="2000" kern="1200">
          <a:solidFill>
            <a:schemeClr val="tx2"/>
          </a:solidFill>
          <a:latin typeface="+mn-lt"/>
          <a:ea typeface="Aller" charset="0"/>
          <a:cs typeface="Aller" charset="0"/>
        </a:defRPr>
      </a:lvl3pPr>
      <a:lvl4pPr marL="1600200" indent="-228600" algn="l" defTabSz="914400" rtl="0" eaLnBrk="1" latinLnBrk="0" hangingPunct="1">
        <a:lnSpc>
          <a:spcPct val="90000"/>
        </a:lnSpc>
        <a:spcBef>
          <a:spcPts val="500"/>
        </a:spcBef>
        <a:buFont typeface="Arial"/>
        <a:buChar char="•"/>
        <a:defRPr sz="1800" kern="1200">
          <a:solidFill>
            <a:schemeClr val="tx2"/>
          </a:solidFill>
          <a:latin typeface="+mn-lt"/>
          <a:ea typeface="Aller" charset="0"/>
          <a:cs typeface="Aller" charset="0"/>
        </a:defRPr>
      </a:lvl4pPr>
      <a:lvl5pPr marL="2057400" indent="-228600" algn="l" defTabSz="914400" rtl="0" eaLnBrk="1" latinLnBrk="0" hangingPunct="1">
        <a:lnSpc>
          <a:spcPct val="90000"/>
        </a:lnSpc>
        <a:spcBef>
          <a:spcPts val="500"/>
        </a:spcBef>
        <a:buFont typeface="Arial"/>
        <a:buChar char="•"/>
        <a:defRPr sz="1800" kern="1200">
          <a:solidFill>
            <a:schemeClr val="tx2"/>
          </a:solidFill>
          <a:latin typeface="+mn-lt"/>
          <a:ea typeface="Aller" charset="0"/>
          <a:cs typeface="Alle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131376"/>
            <a:ext cx="10515600" cy="4393124"/>
          </a:xfrm>
        </p:spPr>
        <p:txBody>
          <a:bodyPr>
            <a:normAutofit fontScale="90000"/>
          </a:bodyPr>
          <a:lstStyle/>
          <a:p>
            <a:pPr>
              <a:lnSpc>
                <a:spcPct val="100000"/>
              </a:lnSpc>
              <a:spcBef>
                <a:spcPts val="0"/>
              </a:spcBef>
            </a:pPr>
            <a:r>
              <a:rPr lang="en-US" sz="4800" dirty="0" smtClean="0">
                <a:solidFill>
                  <a:srgbClr val="FFFFFF"/>
                </a:solidFill>
                <a:ea typeface="+mn-ea"/>
                <a:cs typeface="+mn-cs"/>
              </a:rPr>
              <a:t/>
            </a:r>
            <a:br>
              <a:rPr lang="en-US" sz="4800" dirty="0" smtClean="0">
                <a:solidFill>
                  <a:srgbClr val="FFFFFF"/>
                </a:solidFill>
                <a:ea typeface="+mn-ea"/>
                <a:cs typeface="+mn-cs"/>
              </a:rPr>
            </a:br>
            <a:r>
              <a:rPr lang="en-US" sz="4800" dirty="0">
                <a:solidFill>
                  <a:srgbClr val="FFFFFF"/>
                </a:solidFill>
                <a:ea typeface="+mn-ea"/>
                <a:cs typeface="+mn-cs"/>
              </a:rPr>
              <a:t/>
            </a:r>
            <a:br>
              <a:rPr lang="en-US" sz="4800" dirty="0">
                <a:solidFill>
                  <a:srgbClr val="FFFFFF"/>
                </a:solidFill>
                <a:ea typeface="+mn-ea"/>
                <a:cs typeface="+mn-cs"/>
              </a:rPr>
            </a:br>
            <a:r>
              <a:rPr lang="en-US" sz="4800" dirty="0" smtClean="0">
                <a:solidFill>
                  <a:srgbClr val="FFFFFF"/>
                </a:solidFill>
                <a:ea typeface="+mn-ea"/>
                <a:cs typeface="+mn-cs"/>
              </a:rPr>
              <a:t/>
            </a:r>
            <a:br>
              <a:rPr lang="en-US" sz="4800" dirty="0" smtClean="0">
                <a:solidFill>
                  <a:srgbClr val="FFFFFF"/>
                </a:solidFill>
                <a:ea typeface="+mn-ea"/>
                <a:cs typeface="+mn-cs"/>
              </a:rPr>
            </a:br>
            <a:r>
              <a:rPr lang="en-US" dirty="0" smtClean="0">
                <a:solidFill>
                  <a:srgbClr val="FFFFFF"/>
                </a:solidFill>
                <a:ea typeface="+mn-ea"/>
                <a:cs typeface="+mn-cs"/>
              </a:rPr>
              <a:t>Integral Care Spotlight</a:t>
            </a:r>
            <a:br>
              <a:rPr lang="en-US" dirty="0" smtClean="0">
                <a:solidFill>
                  <a:srgbClr val="FFFFFF"/>
                </a:solidFill>
                <a:ea typeface="+mn-ea"/>
                <a:cs typeface="+mn-cs"/>
              </a:rPr>
            </a:br>
            <a:r>
              <a:rPr lang="en-US" dirty="0" smtClean="0">
                <a:solidFill>
                  <a:srgbClr val="FFFFFF"/>
                </a:solidFill>
                <a:ea typeface="+mn-ea"/>
                <a:cs typeface="+mn-cs"/>
              </a:rPr>
              <a:t>and Children’s </a:t>
            </a:r>
            <a:r>
              <a:rPr lang="en-US" dirty="0">
                <a:solidFill>
                  <a:srgbClr val="FFFFFF"/>
                </a:solidFill>
                <a:ea typeface="+mn-ea"/>
                <a:cs typeface="+mn-cs"/>
              </a:rPr>
              <a:t>Mental Health </a:t>
            </a:r>
            <a:r>
              <a:rPr lang="en-US" dirty="0" smtClean="0">
                <a:solidFill>
                  <a:srgbClr val="FFFFFF"/>
                </a:solidFill>
                <a:ea typeface="+mn-ea"/>
                <a:cs typeface="+mn-cs"/>
              </a:rPr>
              <a:t/>
            </a:r>
            <a:br>
              <a:rPr lang="en-US" dirty="0" smtClean="0">
                <a:solidFill>
                  <a:srgbClr val="FFFFFF"/>
                </a:solidFill>
                <a:ea typeface="+mn-ea"/>
                <a:cs typeface="+mn-cs"/>
              </a:rPr>
            </a:br>
            <a:r>
              <a:rPr lang="en-US" dirty="0" smtClean="0">
                <a:solidFill>
                  <a:srgbClr val="FFFFFF"/>
                </a:solidFill>
                <a:ea typeface="+mn-ea"/>
                <a:cs typeface="+mn-cs"/>
              </a:rPr>
              <a:t>Crisis </a:t>
            </a:r>
            <a:r>
              <a:rPr lang="en-US" dirty="0">
                <a:solidFill>
                  <a:srgbClr val="FFFFFF"/>
                </a:solidFill>
                <a:ea typeface="+mn-ea"/>
                <a:cs typeface="+mn-cs"/>
              </a:rPr>
              <a:t>Services Task </a:t>
            </a:r>
            <a:r>
              <a:rPr lang="en-US" dirty="0" smtClean="0">
                <a:solidFill>
                  <a:srgbClr val="FFFFFF"/>
                </a:solidFill>
                <a:ea typeface="+mn-ea"/>
                <a:cs typeface="+mn-cs"/>
              </a:rPr>
              <a:t>Force Report</a:t>
            </a:r>
            <a:r>
              <a:rPr lang="en-US" sz="4800" dirty="0" smtClean="0">
                <a:solidFill>
                  <a:srgbClr val="FFFFFF"/>
                </a:solidFill>
                <a:ea typeface="+mn-ea"/>
                <a:cs typeface="+mn-cs"/>
              </a:rPr>
              <a:t/>
            </a:r>
            <a:br>
              <a:rPr lang="en-US" sz="4800" dirty="0" smtClean="0">
                <a:solidFill>
                  <a:srgbClr val="FFFFFF"/>
                </a:solidFill>
                <a:ea typeface="+mn-ea"/>
                <a:cs typeface="+mn-cs"/>
              </a:rPr>
            </a:br>
            <a:r>
              <a:rPr lang="en-US" sz="2700" i="1" dirty="0" smtClean="0"/>
              <a:t/>
            </a:r>
            <a:br>
              <a:rPr lang="en-US" sz="2700" i="1" dirty="0" smtClean="0"/>
            </a:br>
            <a:endParaRPr lang="en-US" sz="4800" b="0" dirty="0">
              <a:solidFill>
                <a:srgbClr val="FFFFFF"/>
              </a:solidFill>
              <a:ea typeface="+mn-ea"/>
              <a:cs typeface="+mn-cs"/>
            </a:endParaRPr>
          </a:p>
        </p:txBody>
      </p:sp>
      <p:sp>
        <p:nvSpPr>
          <p:cNvPr id="5" name="Text Placeholder 4"/>
          <p:cNvSpPr>
            <a:spLocks noGrp="1"/>
          </p:cNvSpPr>
          <p:nvPr>
            <p:ph type="body" idx="1"/>
          </p:nvPr>
        </p:nvSpPr>
        <p:spPr/>
        <p:txBody>
          <a:bodyPr>
            <a:noAutofit/>
          </a:bodyPr>
          <a:lstStyle/>
          <a:p>
            <a:endParaRPr lang="en-US" sz="2800" dirty="0" smtClean="0"/>
          </a:p>
          <a:p>
            <a:r>
              <a:rPr lang="en-US" sz="2800" dirty="0" smtClean="0"/>
              <a:t>Presentation to CAN Board of Directors</a:t>
            </a:r>
          </a:p>
          <a:p>
            <a:r>
              <a:rPr lang="en-US" sz="2800" dirty="0" smtClean="0"/>
              <a:t>April 12, 2019</a:t>
            </a:r>
          </a:p>
          <a:p>
            <a:endParaRPr lang="en-US" sz="2800" dirty="0"/>
          </a:p>
        </p:txBody>
      </p:sp>
    </p:spTree>
    <p:extLst>
      <p:ext uri="{BB962C8B-B14F-4D97-AF65-F5344CB8AC3E}">
        <p14:creationId xmlns:p14="http://schemas.microsoft.com/office/powerpoint/2010/main" val="3220828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Crisis calls for children increased 47%</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96698451"/>
              </p:ext>
            </p:extLst>
          </p:nvPr>
        </p:nvGraphicFramePr>
        <p:xfrm>
          <a:off x="1120142" y="1394461"/>
          <a:ext cx="9377170" cy="3825101"/>
        </p:xfrm>
        <a:graphic>
          <a:graphicData uri="http://schemas.openxmlformats.org/drawingml/2006/table">
            <a:tbl>
              <a:tblPr firstRow="1" bandRow="1">
                <a:tableStyleId>{5C22544A-7EE6-4342-B048-85BDC9FD1C3A}</a:tableStyleId>
              </a:tblPr>
              <a:tblGrid>
                <a:gridCol w="5207506">
                  <a:extLst>
                    <a:ext uri="{9D8B030D-6E8A-4147-A177-3AD203B41FA5}">
                      <a16:colId xmlns="" xmlns:a16="http://schemas.microsoft.com/office/drawing/2014/main" val="797007875"/>
                    </a:ext>
                  </a:extLst>
                </a:gridCol>
                <a:gridCol w="1316736">
                  <a:extLst>
                    <a:ext uri="{9D8B030D-6E8A-4147-A177-3AD203B41FA5}">
                      <a16:colId xmlns="" xmlns:a16="http://schemas.microsoft.com/office/drawing/2014/main" val="609616554"/>
                    </a:ext>
                  </a:extLst>
                </a:gridCol>
                <a:gridCol w="1207008">
                  <a:extLst>
                    <a:ext uri="{9D8B030D-6E8A-4147-A177-3AD203B41FA5}">
                      <a16:colId xmlns="" xmlns:a16="http://schemas.microsoft.com/office/drawing/2014/main" val="4008393391"/>
                    </a:ext>
                  </a:extLst>
                </a:gridCol>
                <a:gridCol w="1645920">
                  <a:extLst>
                    <a:ext uri="{9D8B030D-6E8A-4147-A177-3AD203B41FA5}">
                      <a16:colId xmlns="" xmlns:a16="http://schemas.microsoft.com/office/drawing/2014/main" val="4169056952"/>
                    </a:ext>
                  </a:extLst>
                </a:gridCol>
              </a:tblGrid>
              <a:tr h="611975">
                <a:tc>
                  <a:txBody>
                    <a:bodyPr/>
                    <a:lstStyle/>
                    <a:p>
                      <a:r>
                        <a:rPr lang="en-US" sz="2400" dirty="0" smtClean="0"/>
                        <a:t>Integral Care Crisis HELPline</a:t>
                      </a:r>
                      <a:endParaRPr lang="en-US" sz="2400" dirty="0"/>
                    </a:p>
                  </a:txBody>
                  <a:tcPr/>
                </a:tc>
                <a:tc>
                  <a:txBody>
                    <a:bodyPr/>
                    <a:lstStyle/>
                    <a:p>
                      <a:pPr algn="ctr"/>
                      <a:r>
                        <a:rPr lang="en-US" sz="2400" dirty="0" smtClean="0"/>
                        <a:t>FY17</a:t>
                      </a:r>
                      <a:endParaRPr lang="en-US" sz="2400" dirty="0"/>
                    </a:p>
                  </a:txBody>
                  <a:tcPr/>
                </a:tc>
                <a:tc>
                  <a:txBody>
                    <a:bodyPr/>
                    <a:lstStyle/>
                    <a:p>
                      <a:pPr algn="ctr"/>
                      <a:r>
                        <a:rPr lang="en-US" sz="2400" dirty="0" smtClean="0"/>
                        <a:t>FY18</a:t>
                      </a:r>
                      <a:endParaRPr lang="en-US" sz="2400" dirty="0"/>
                    </a:p>
                  </a:txBody>
                  <a:tcPr/>
                </a:tc>
                <a:tc>
                  <a:txBody>
                    <a:bodyPr/>
                    <a:lstStyle/>
                    <a:p>
                      <a:pPr algn="ctr"/>
                      <a:r>
                        <a:rPr lang="en-US" sz="2400" dirty="0" smtClean="0"/>
                        <a:t>% Increase</a:t>
                      </a:r>
                      <a:endParaRPr lang="en-US" sz="2400" dirty="0"/>
                    </a:p>
                  </a:txBody>
                  <a:tcPr/>
                </a:tc>
                <a:extLst>
                  <a:ext uri="{0D108BD9-81ED-4DB2-BD59-A6C34878D82A}">
                    <a16:rowId xmlns="" xmlns:a16="http://schemas.microsoft.com/office/drawing/2014/main" val="1010756219"/>
                  </a:ext>
                </a:extLst>
              </a:tr>
              <a:tr h="796722">
                <a:tc>
                  <a:txBody>
                    <a:bodyPr/>
                    <a:lstStyle/>
                    <a:p>
                      <a:pPr algn="l"/>
                      <a:r>
                        <a:rPr lang="en-US" sz="2400" b="1" dirty="0" smtClean="0"/>
                        <a:t>Total Crisis Calls regarding Travis County children</a:t>
                      </a:r>
                      <a:endParaRPr lang="en-US" sz="2400" b="1" dirty="0"/>
                    </a:p>
                  </a:txBody>
                  <a:tcPr anchor="ctr"/>
                </a:tc>
                <a:tc>
                  <a:txBody>
                    <a:bodyPr/>
                    <a:lstStyle/>
                    <a:p>
                      <a:pPr algn="ctr"/>
                      <a:r>
                        <a:rPr lang="en-US" sz="2400" b="1" dirty="0" smtClean="0"/>
                        <a:t>4248</a:t>
                      </a:r>
                      <a:endParaRPr lang="en-US" sz="2400" b="1" dirty="0"/>
                    </a:p>
                  </a:txBody>
                  <a:tcPr anchor="ctr"/>
                </a:tc>
                <a:tc>
                  <a:txBody>
                    <a:bodyPr/>
                    <a:lstStyle/>
                    <a:p>
                      <a:pPr algn="ctr"/>
                      <a:r>
                        <a:rPr lang="en-US" sz="2400" b="1" dirty="0" smtClean="0"/>
                        <a:t>6226</a:t>
                      </a:r>
                      <a:endParaRPr lang="en-US" sz="2400" b="1" dirty="0"/>
                    </a:p>
                  </a:txBody>
                  <a:tcPr anchor="ctr"/>
                </a:tc>
                <a:tc>
                  <a:txBody>
                    <a:bodyPr/>
                    <a:lstStyle/>
                    <a:p>
                      <a:pPr algn="ctr"/>
                      <a:r>
                        <a:rPr lang="en-US" sz="2400" b="1" dirty="0" smtClean="0"/>
                        <a:t>47%</a:t>
                      </a:r>
                      <a:endParaRPr lang="en-US" sz="2400" b="1" dirty="0"/>
                    </a:p>
                  </a:txBody>
                  <a:tcPr anchor="ctr"/>
                </a:tc>
                <a:extLst>
                  <a:ext uri="{0D108BD9-81ED-4DB2-BD59-A6C34878D82A}">
                    <a16:rowId xmlns="" xmlns:a16="http://schemas.microsoft.com/office/drawing/2014/main" val="4036243870"/>
                  </a:ext>
                </a:extLst>
              </a:tr>
              <a:tr h="796722">
                <a:tc>
                  <a:txBody>
                    <a:bodyPr/>
                    <a:lstStyle/>
                    <a:p>
                      <a:pPr algn="l"/>
                      <a:r>
                        <a:rPr lang="en-US" sz="2400" b="1" dirty="0" smtClean="0"/>
                        <a:t>Unduplicated children served</a:t>
                      </a:r>
                      <a:endParaRPr lang="en-US" sz="2400" b="1" dirty="0"/>
                    </a:p>
                  </a:txBody>
                  <a:tcPr anchor="ctr"/>
                </a:tc>
                <a:tc>
                  <a:txBody>
                    <a:bodyPr/>
                    <a:lstStyle/>
                    <a:p>
                      <a:pPr algn="ctr"/>
                      <a:r>
                        <a:rPr lang="en-US" sz="2400" b="1" dirty="0" smtClean="0"/>
                        <a:t>1370</a:t>
                      </a:r>
                      <a:endParaRPr lang="en-US" sz="2400" b="1" dirty="0"/>
                    </a:p>
                  </a:txBody>
                  <a:tcPr anchor="ctr"/>
                </a:tc>
                <a:tc>
                  <a:txBody>
                    <a:bodyPr/>
                    <a:lstStyle/>
                    <a:p>
                      <a:pPr algn="ctr"/>
                      <a:r>
                        <a:rPr lang="en-US" sz="2400" b="1" dirty="0" smtClean="0"/>
                        <a:t>1947</a:t>
                      </a:r>
                      <a:endParaRPr lang="en-US" sz="2400" b="1" dirty="0"/>
                    </a:p>
                  </a:txBody>
                  <a:tcPr anchor="ctr"/>
                </a:tc>
                <a:tc>
                  <a:txBody>
                    <a:bodyPr/>
                    <a:lstStyle/>
                    <a:p>
                      <a:pPr algn="ctr"/>
                      <a:r>
                        <a:rPr lang="en-US" sz="2400" b="1" dirty="0" smtClean="0">
                          <a:solidFill>
                            <a:schemeClr val="tx1"/>
                          </a:solidFill>
                        </a:rPr>
                        <a:t>42%</a:t>
                      </a:r>
                      <a:endParaRPr lang="en-US" sz="2400" b="1" dirty="0">
                        <a:solidFill>
                          <a:schemeClr val="tx1"/>
                        </a:solidFill>
                      </a:endParaRPr>
                    </a:p>
                  </a:txBody>
                  <a:tcPr anchor="ctr"/>
                </a:tc>
                <a:extLst>
                  <a:ext uri="{0D108BD9-81ED-4DB2-BD59-A6C34878D82A}">
                    <a16:rowId xmlns="" xmlns:a16="http://schemas.microsoft.com/office/drawing/2014/main" val="2688708550"/>
                  </a:ext>
                </a:extLst>
              </a:tr>
              <a:tr h="796722">
                <a:tc>
                  <a:txBody>
                    <a:bodyPr/>
                    <a:lstStyle/>
                    <a:p>
                      <a:pPr algn="l"/>
                      <a:r>
                        <a:rPr lang="en-US" sz="2400" b="1" dirty="0" smtClean="0"/>
                        <a:t>Calls resulting in MCOT dispatch</a:t>
                      </a:r>
                      <a:endParaRPr lang="en-US" sz="2400" b="1" dirty="0"/>
                    </a:p>
                  </a:txBody>
                  <a:tcPr anchor="ctr"/>
                </a:tc>
                <a:tc>
                  <a:txBody>
                    <a:bodyPr/>
                    <a:lstStyle/>
                    <a:p>
                      <a:pPr algn="ctr"/>
                      <a:r>
                        <a:rPr lang="en-US" sz="2400" b="1" dirty="0" smtClean="0"/>
                        <a:t>401</a:t>
                      </a:r>
                      <a:endParaRPr lang="en-US" sz="2400" b="1" dirty="0"/>
                    </a:p>
                  </a:txBody>
                  <a:tcPr anchor="ctr"/>
                </a:tc>
                <a:tc>
                  <a:txBody>
                    <a:bodyPr/>
                    <a:lstStyle/>
                    <a:p>
                      <a:pPr algn="ctr"/>
                      <a:r>
                        <a:rPr lang="en-US" sz="2400" b="1" dirty="0" smtClean="0"/>
                        <a:t>695</a:t>
                      </a:r>
                      <a:endParaRPr lang="en-US" sz="2400" b="1" dirty="0"/>
                    </a:p>
                  </a:txBody>
                  <a:tcPr anchor="ctr"/>
                </a:tc>
                <a:tc>
                  <a:txBody>
                    <a:bodyPr/>
                    <a:lstStyle/>
                    <a:p>
                      <a:pPr algn="ctr"/>
                      <a:r>
                        <a:rPr lang="en-US" sz="2400" b="1" dirty="0" smtClean="0"/>
                        <a:t>73%</a:t>
                      </a:r>
                      <a:endParaRPr lang="en-US" sz="2400" b="1" dirty="0"/>
                    </a:p>
                  </a:txBody>
                  <a:tcPr anchor="ctr"/>
                </a:tc>
                <a:extLst>
                  <a:ext uri="{0D108BD9-81ED-4DB2-BD59-A6C34878D82A}">
                    <a16:rowId xmlns="" xmlns:a16="http://schemas.microsoft.com/office/drawing/2014/main" val="1477244995"/>
                  </a:ext>
                </a:extLst>
              </a:tr>
              <a:tr h="796722">
                <a:tc>
                  <a:txBody>
                    <a:bodyPr/>
                    <a:lstStyle/>
                    <a:p>
                      <a:pPr algn="l"/>
                      <a:r>
                        <a:rPr lang="en-US" sz="2400" b="1" dirty="0" smtClean="0"/>
                        <a:t>Calls resulting</a:t>
                      </a:r>
                      <a:r>
                        <a:rPr lang="en-US" sz="2400" b="1" baseline="0" dirty="0" smtClean="0"/>
                        <a:t> in 911 dispatch</a:t>
                      </a:r>
                      <a:endParaRPr lang="en-US" sz="2400" b="1" dirty="0"/>
                    </a:p>
                  </a:txBody>
                  <a:tcPr anchor="ctr"/>
                </a:tc>
                <a:tc>
                  <a:txBody>
                    <a:bodyPr/>
                    <a:lstStyle/>
                    <a:p>
                      <a:pPr algn="ctr"/>
                      <a:r>
                        <a:rPr lang="en-US" sz="2400" b="1" dirty="0" smtClean="0"/>
                        <a:t>212</a:t>
                      </a:r>
                      <a:endParaRPr lang="en-US" sz="2400" b="1" dirty="0"/>
                    </a:p>
                  </a:txBody>
                  <a:tcPr anchor="ctr"/>
                </a:tc>
                <a:tc>
                  <a:txBody>
                    <a:bodyPr/>
                    <a:lstStyle/>
                    <a:p>
                      <a:pPr algn="ctr"/>
                      <a:r>
                        <a:rPr lang="en-US" sz="2400" b="1" dirty="0" smtClean="0"/>
                        <a:t>272</a:t>
                      </a:r>
                      <a:endParaRPr lang="en-US" sz="2400" b="1" dirty="0"/>
                    </a:p>
                  </a:txBody>
                  <a:tcPr anchor="ctr"/>
                </a:tc>
                <a:tc>
                  <a:txBody>
                    <a:bodyPr/>
                    <a:lstStyle/>
                    <a:p>
                      <a:pPr algn="ctr"/>
                      <a:r>
                        <a:rPr lang="en-US" sz="2400" b="1" dirty="0" smtClean="0"/>
                        <a:t>28%</a:t>
                      </a:r>
                      <a:endParaRPr lang="en-US" sz="2400" b="1" dirty="0"/>
                    </a:p>
                  </a:txBody>
                  <a:tcPr anchor="ctr"/>
                </a:tc>
                <a:extLst>
                  <a:ext uri="{0D108BD9-81ED-4DB2-BD59-A6C34878D82A}">
                    <a16:rowId xmlns="" xmlns:a16="http://schemas.microsoft.com/office/drawing/2014/main" val="709773290"/>
                  </a:ext>
                </a:extLst>
              </a:tr>
            </a:tbl>
          </a:graphicData>
        </a:graphic>
      </p:graphicFrame>
      <p:sp>
        <p:nvSpPr>
          <p:cNvPr id="10" name="TextBox 9"/>
          <p:cNvSpPr txBox="1"/>
          <p:nvPr/>
        </p:nvSpPr>
        <p:spPr>
          <a:xfrm>
            <a:off x="1120143" y="5193324"/>
            <a:ext cx="9377170" cy="923330"/>
          </a:xfrm>
          <a:prstGeom prst="rect">
            <a:avLst/>
          </a:prstGeom>
          <a:noFill/>
        </p:spPr>
        <p:txBody>
          <a:bodyPr wrap="square" rtlCol="0">
            <a:spAutoFit/>
          </a:bodyPr>
          <a:lstStyle/>
          <a:p>
            <a:r>
              <a:rPr lang="en-US" dirty="0" smtClean="0">
                <a:solidFill>
                  <a:schemeClr val="tx2"/>
                </a:solidFill>
              </a:rPr>
              <a:t>Source: Integral Care</a:t>
            </a:r>
          </a:p>
          <a:p>
            <a:endParaRPr lang="en-US" dirty="0"/>
          </a:p>
          <a:p>
            <a:endParaRPr lang="en-US" dirty="0"/>
          </a:p>
        </p:txBody>
      </p:sp>
    </p:spTree>
    <p:extLst>
      <p:ext uri="{BB962C8B-B14F-4D97-AF65-F5344CB8AC3E}">
        <p14:creationId xmlns:p14="http://schemas.microsoft.com/office/powerpoint/2010/main" val="4096571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49919"/>
          </a:xfrm>
        </p:spPr>
        <p:txBody>
          <a:bodyPr>
            <a:normAutofit/>
          </a:bodyPr>
          <a:lstStyle/>
          <a:p>
            <a:r>
              <a:rPr lang="en-US" dirty="0" smtClean="0"/>
              <a:t>Dell Children’s Emergency Dept. Visits</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388763730"/>
              </p:ext>
            </p:extLst>
          </p:nvPr>
        </p:nvGraphicFramePr>
        <p:xfrm>
          <a:off x="1109512" y="1615044"/>
          <a:ext cx="7046936" cy="3550284"/>
        </p:xfrm>
        <a:graphic>
          <a:graphicData uri="http://schemas.openxmlformats.org/drawingml/2006/table">
            <a:tbl>
              <a:tblPr firstRow="1" bandRow="1">
                <a:tableStyleId>{5C22544A-7EE6-4342-B048-85BDC9FD1C3A}</a:tableStyleId>
              </a:tblPr>
              <a:tblGrid>
                <a:gridCol w="4383474">
                  <a:extLst>
                    <a:ext uri="{9D8B030D-6E8A-4147-A177-3AD203B41FA5}">
                      <a16:colId xmlns="" xmlns:a16="http://schemas.microsoft.com/office/drawing/2014/main" val="559866141"/>
                    </a:ext>
                  </a:extLst>
                </a:gridCol>
                <a:gridCol w="1388930">
                  <a:extLst>
                    <a:ext uri="{9D8B030D-6E8A-4147-A177-3AD203B41FA5}">
                      <a16:colId xmlns="" xmlns:a16="http://schemas.microsoft.com/office/drawing/2014/main" val="720652416"/>
                    </a:ext>
                  </a:extLst>
                </a:gridCol>
                <a:gridCol w="1274532">
                  <a:extLst>
                    <a:ext uri="{9D8B030D-6E8A-4147-A177-3AD203B41FA5}">
                      <a16:colId xmlns="" xmlns:a16="http://schemas.microsoft.com/office/drawing/2014/main" val="3104071629"/>
                    </a:ext>
                  </a:extLst>
                </a:gridCol>
              </a:tblGrid>
              <a:tr h="771514">
                <a:tc>
                  <a:txBody>
                    <a:bodyPr/>
                    <a:lstStyle/>
                    <a:p>
                      <a:pPr algn="ctr"/>
                      <a:r>
                        <a:rPr lang="en-US" sz="2400" dirty="0" smtClean="0"/>
                        <a:t>Dell Children’s ED</a:t>
                      </a:r>
                      <a:endParaRPr lang="en-US" sz="2400" dirty="0"/>
                    </a:p>
                  </a:txBody>
                  <a:tcPr anchor="ctr"/>
                </a:tc>
                <a:tc>
                  <a:txBody>
                    <a:bodyPr/>
                    <a:lstStyle/>
                    <a:p>
                      <a:pPr algn="ctr"/>
                      <a:r>
                        <a:rPr lang="en-US" sz="2400" dirty="0" smtClean="0"/>
                        <a:t>FY17</a:t>
                      </a:r>
                      <a:endParaRPr lang="en-US" sz="2400" dirty="0"/>
                    </a:p>
                  </a:txBody>
                  <a:tcPr anchor="ctr"/>
                </a:tc>
                <a:tc>
                  <a:txBody>
                    <a:bodyPr/>
                    <a:lstStyle/>
                    <a:p>
                      <a:pPr algn="ctr"/>
                      <a:r>
                        <a:rPr lang="en-US" sz="2400" dirty="0" smtClean="0"/>
                        <a:t>% of Total</a:t>
                      </a:r>
                      <a:endParaRPr lang="en-US" sz="2400" dirty="0"/>
                    </a:p>
                  </a:txBody>
                  <a:tcPr anchor="ctr"/>
                </a:tc>
                <a:extLst>
                  <a:ext uri="{0D108BD9-81ED-4DB2-BD59-A6C34878D82A}">
                    <a16:rowId xmlns="" xmlns:a16="http://schemas.microsoft.com/office/drawing/2014/main" val="490482027"/>
                  </a:ext>
                </a:extLst>
              </a:tr>
              <a:tr h="506364">
                <a:tc>
                  <a:txBody>
                    <a:bodyPr/>
                    <a:lstStyle/>
                    <a:p>
                      <a:r>
                        <a:rPr lang="en-US" sz="2000" b="1" dirty="0" smtClean="0"/>
                        <a:t>Total flagged for mental health consult</a:t>
                      </a:r>
                      <a:endParaRPr lang="en-US" sz="2000" b="1" dirty="0"/>
                    </a:p>
                  </a:txBody>
                  <a:tcPr/>
                </a:tc>
                <a:tc>
                  <a:txBody>
                    <a:bodyPr/>
                    <a:lstStyle/>
                    <a:p>
                      <a:pPr algn="ctr"/>
                      <a:r>
                        <a:rPr lang="en-US" sz="2000" b="1" dirty="0" smtClean="0"/>
                        <a:t>1416</a:t>
                      </a:r>
                      <a:endParaRPr lang="en-US" sz="2000" b="1" dirty="0"/>
                    </a:p>
                  </a:txBody>
                  <a:tcPr anchor="ctr"/>
                </a:tc>
                <a:tc>
                  <a:txBody>
                    <a:bodyPr/>
                    <a:lstStyle/>
                    <a:p>
                      <a:pPr algn="ctr"/>
                      <a:r>
                        <a:rPr lang="en-US" sz="2000" b="1" dirty="0" smtClean="0"/>
                        <a:t>100%</a:t>
                      </a:r>
                      <a:endParaRPr lang="en-US" sz="2000" b="1" dirty="0"/>
                    </a:p>
                  </a:txBody>
                  <a:tcPr anchor="ctr"/>
                </a:tc>
                <a:extLst>
                  <a:ext uri="{0D108BD9-81ED-4DB2-BD59-A6C34878D82A}">
                    <a16:rowId xmlns="" xmlns:a16="http://schemas.microsoft.com/office/drawing/2014/main" val="4185623407"/>
                  </a:ext>
                </a:extLst>
              </a:tr>
              <a:tr h="444192">
                <a:tc>
                  <a:txBody>
                    <a:bodyPr/>
                    <a:lstStyle/>
                    <a:p>
                      <a:r>
                        <a:rPr lang="en-US" sz="2000" b="1" dirty="0" smtClean="0"/>
                        <a:t>Discharged home</a:t>
                      </a:r>
                      <a:endParaRPr lang="en-US" sz="2000" b="1" dirty="0"/>
                    </a:p>
                  </a:txBody>
                  <a:tcPr/>
                </a:tc>
                <a:tc>
                  <a:txBody>
                    <a:bodyPr/>
                    <a:lstStyle/>
                    <a:p>
                      <a:pPr algn="ctr"/>
                      <a:r>
                        <a:rPr lang="en-US" sz="2000" b="1" dirty="0" smtClean="0"/>
                        <a:t>662</a:t>
                      </a:r>
                      <a:endParaRPr lang="en-US" sz="2000" b="1" dirty="0"/>
                    </a:p>
                  </a:txBody>
                  <a:tcPr anchor="ctr"/>
                </a:tc>
                <a:tc>
                  <a:txBody>
                    <a:bodyPr/>
                    <a:lstStyle/>
                    <a:p>
                      <a:pPr algn="ctr"/>
                      <a:r>
                        <a:rPr lang="en-US" sz="2000" b="1" dirty="0" smtClean="0">
                          <a:solidFill>
                            <a:schemeClr val="tx1"/>
                          </a:solidFill>
                        </a:rPr>
                        <a:t>47%</a:t>
                      </a:r>
                      <a:endParaRPr lang="en-US" sz="2000" b="1" dirty="0">
                        <a:solidFill>
                          <a:schemeClr val="tx1"/>
                        </a:solidFill>
                      </a:endParaRPr>
                    </a:p>
                  </a:txBody>
                  <a:tcPr anchor="ctr"/>
                </a:tc>
                <a:extLst>
                  <a:ext uri="{0D108BD9-81ED-4DB2-BD59-A6C34878D82A}">
                    <a16:rowId xmlns="" xmlns:a16="http://schemas.microsoft.com/office/drawing/2014/main" val="1560637041"/>
                  </a:ext>
                </a:extLst>
              </a:tr>
              <a:tr h="444192">
                <a:tc>
                  <a:txBody>
                    <a:bodyPr/>
                    <a:lstStyle/>
                    <a:p>
                      <a:r>
                        <a:rPr lang="en-US" sz="2000" b="1" dirty="0" smtClean="0"/>
                        <a:t>Transfer to psychiatric inpatient</a:t>
                      </a:r>
                      <a:endParaRPr lang="en-US" sz="2000" b="1" dirty="0"/>
                    </a:p>
                  </a:txBody>
                  <a:tcPr/>
                </a:tc>
                <a:tc>
                  <a:txBody>
                    <a:bodyPr/>
                    <a:lstStyle/>
                    <a:p>
                      <a:pPr algn="ctr"/>
                      <a:r>
                        <a:rPr lang="en-US" sz="2000" b="1" dirty="0" smtClean="0"/>
                        <a:t>603</a:t>
                      </a:r>
                      <a:endParaRPr lang="en-US" sz="2000" b="1" dirty="0"/>
                    </a:p>
                  </a:txBody>
                  <a:tcPr anchor="ctr"/>
                </a:tc>
                <a:tc>
                  <a:txBody>
                    <a:bodyPr/>
                    <a:lstStyle/>
                    <a:p>
                      <a:pPr algn="ctr"/>
                      <a:r>
                        <a:rPr lang="en-US" sz="2000" b="1" dirty="0" smtClean="0"/>
                        <a:t>43%</a:t>
                      </a:r>
                      <a:endParaRPr lang="en-US" sz="2000" b="1" dirty="0"/>
                    </a:p>
                  </a:txBody>
                  <a:tcPr anchor="ctr"/>
                </a:tc>
                <a:extLst>
                  <a:ext uri="{0D108BD9-81ED-4DB2-BD59-A6C34878D82A}">
                    <a16:rowId xmlns="" xmlns:a16="http://schemas.microsoft.com/office/drawing/2014/main" val="4183436660"/>
                  </a:ext>
                </a:extLst>
              </a:tr>
              <a:tr h="444192">
                <a:tc>
                  <a:txBody>
                    <a:bodyPr/>
                    <a:lstStyle/>
                    <a:p>
                      <a:r>
                        <a:rPr lang="en-US" sz="2000" b="1" dirty="0" smtClean="0"/>
                        <a:t>Medical admit</a:t>
                      </a:r>
                      <a:endParaRPr lang="en-US" sz="2000" b="1" dirty="0"/>
                    </a:p>
                  </a:txBody>
                  <a:tcPr/>
                </a:tc>
                <a:tc>
                  <a:txBody>
                    <a:bodyPr/>
                    <a:lstStyle/>
                    <a:p>
                      <a:pPr algn="ctr"/>
                      <a:r>
                        <a:rPr lang="en-US" sz="2000" b="1" dirty="0" smtClean="0"/>
                        <a:t>85</a:t>
                      </a:r>
                      <a:endParaRPr lang="en-US" sz="2000" b="1" dirty="0"/>
                    </a:p>
                  </a:txBody>
                  <a:tcPr anchor="ctr"/>
                </a:tc>
                <a:tc>
                  <a:txBody>
                    <a:bodyPr/>
                    <a:lstStyle/>
                    <a:p>
                      <a:pPr algn="ctr"/>
                      <a:r>
                        <a:rPr lang="en-US" sz="2000" b="1" dirty="0" smtClean="0"/>
                        <a:t>6%</a:t>
                      </a:r>
                      <a:endParaRPr lang="en-US" sz="2000" b="1" dirty="0"/>
                    </a:p>
                  </a:txBody>
                  <a:tcPr anchor="ctr"/>
                </a:tc>
                <a:extLst>
                  <a:ext uri="{0D108BD9-81ED-4DB2-BD59-A6C34878D82A}">
                    <a16:rowId xmlns="" xmlns:a16="http://schemas.microsoft.com/office/drawing/2014/main" val="928378495"/>
                  </a:ext>
                </a:extLst>
              </a:tr>
              <a:tr h="444192">
                <a:tc>
                  <a:txBody>
                    <a:bodyPr/>
                    <a:lstStyle/>
                    <a:p>
                      <a:r>
                        <a:rPr lang="en-US" sz="2000" b="1" dirty="0" smtClean="0"/>
                        <a:t>Unspecified</a:t>
                      </a:r>
                      <a:endParaRPr lang="en-US" sz="2000" b="1" dirty="0"/>
                    </a:p>
                  </a:txBody>
                  <a:tcPr/>
                </a:tc>
                <a:tc>
                  <a:txBody>
                    <a:bodyPr/>
                    <a:lstStyle/>
                    <a:p>
                      <a:pPr algn="ctr"/>
                      <a:r>
                        <a:rPr lang="en-US" sz="2000" b="1" dirty="0" smtClean="0"/>
                        <a:t>66</a:t>
                      </a:r>
                      <a:endParaRPr lang="en-US" sz="2000" b="1" dirty="0"/>
                    </a:p>
                  </a:txBody>
                  <a:tcPr anchor="ctr"/>
                </a:tc>
                <a:tc>
                  <a:txBody>
                    <a:bodyPr/>
                    <a:lstStyle/>
                    <a:p>
                      <a:pPr algn="ctr"/>
                      <a:r>
                        <a:rPr lang="en-US" sz="2000" b="1" dirty="0" smtClean="0"/>
                        <a:t>5%</a:t>
                      </a:r>
                      <a:endParaRPr lang="en-US" sz="2000" b="1" dirty="0"/>
                    </a:p>
                  </a:txBody>
                  <a:tcPr anchor="ctr"/>
                </a:tc>
                <a:extLst>
                  <a:ext uri="{0D108BD9-81ED-4DB2-BD59-A6C34878D82A}">
                    <a16:rowId xmlns="" xmlns:a16="http://schemas.microsoft.com/office/drawing/2014/main" val="3248921760"/>
                  </a:ext>
                </a:extLst>
              </a:tr>
              <a:tr h="444192">
                <a:tc>
                  <a:txBody>
                    <a:bodyPr/>
                    <a:lstStyle/>
                    <a:p>
                      <a:r>
                        <a:rPr lang="en-US" sz="2000" b="1" dirty="0" smtClean="0"/>
                        <a:t>Left against medical advice</a:t>
                      </a:r>
                      <a:endParaRPr lang="en-US" sz="2000" b="1" dirty="0"/>
                    </a:p>
                  </a:txBody>
                  <a:tcPr/>
                </a:tc>
                <a:tc>
                  <a:txBody>
                    <a:bodyPr/>
                    <a:lstStyle/>
                    <a:p>
                      <a:pPr algn="ctr"/>
                      <a:r>
                        <a:rPr lang="en-US" sz="2000" b="1" dirty="0" smtClean="0"/>
                        <a:t>14</a:t>
                      </a:r>
                      <a:endParaRPr lang="en-US" sz="2000" b="1" dirty="0"/>
                    </a:p>
                  </a:txBody>
                  <a:tcPr anchor="ctr"/>
                </a:tc>
                <a:tc>
                  <a:txBody>
                    <a:bodyPr/>
                    <a:lstStyle/>
                    <a:p>
                      <a:pPr algn="ctr"/>
                      <a:r>
                        <a:rPr lang="en-US" sz="2000" b="1" dirty="0" smtClean="0"/>
                        <a:t>1%</a:t>
                      </a:r>
                      <a:endParaRPr lang="en-US" sz="2000" b="1" dirty="0"/>
                    </a:p>
                  </a:txBody>
                  <a:tcPr anchor="ctr"/>
                </a:tc>
                <a:extLst>
                  <a:ext uri="{0D108BD9-81ED-4DB2-BD59-A6C34878D82A}">
                    <a16:rowId xmlns="" xmlns:a16="http://schemas.microsoft.com/office/drawing/2014/main" val="1246306862"/>
                  </a:ext>
                </a:extLst>
              </a:tr>
            </a:tbl>
          </a:graphicData>
        </a:graphic>
      </p:graphicFrame>
      <p:sp>
        <p:nvSpPr>
          <p:cNvPr id="6" name="TextBox 5"/>
          <p:cNvSpPr txBox="1"/>
          <p:nvPr/>
        </p:nvSpPr>
        <p:spPr>
          <a:xfrm>
            <a:off x="1109512" y="5314944"/>
            <a:ext cx="6024748" cy="369332"/>
          </a:xfrm>
          <a:prstGeom prst="rect">
            <a:avLst/>
          </a:prstGeom>
          <a:noFill/>
        </p:spPr>
        <p:txBody>
          <a:bodyPr wrap="square" rtlCol="0">
            <a:spAutoFit/>
          </a:bodyPr>
          <a:lstStyle/>
          <a:p>
            <a:r>
              <a:rPr lang="en-US" dirty="0" smtClean="0">
                <a:solidFill>
                  <a:schemeClr val="tx2"/>
                </a:solidFill>
              </a:rPr>
              <a:t>Source: Dell Children’s Medical Center Emergency Department</a:t>
            </a:r>
            <a:endParaRPr lang="en-US" dirty="0">
              <a:solidFill>
                <a:schemeClr val="tx2"/>
              </a:solidFill>
            </a:endParaRPr>
          </a:p>
        </p:txBody>
      </p:sp>
      <p:sp>
        <p:nvSpPr>
          <p:cNvPr id="3" name="TextBox 2"/>
          <p:cNvSpPr txBox="1"/>
          <p:nvPr/>
        </p:nvSpPr>
        <p:spPr>
          <a:xfrm>
            <a:off x="8302752" y="2342877"/>
            <a:ext cx="3287268" cy="2092881"/>
          </a:xfrm>
          <a:prstGeom prst="rect">
            <a:avLst/>
          </a:prstGeom>
          <a:noFill/>
        </p:spPr>
        <p:txBody>
          <a:bodyPr wrap="square" rtlCol="0">
            <a:spAutoFit/>
          </a:bodyPr>
          <a:lstStyle/>
          <a:p>
            <a:pPr algn="ctr"/>
            <a:r>
              <a:rPr lang="en-US" sz="2600" dirty="0" smtClean="0">
                <a:solidFill>
                  <a:schemeClr val="tx2"/>
                </a:solidFill>
              </a:rPr>
              <a:t>Almost half of all children that go to Dell Children’s with a mental health crisis  are discharged home.</a:t>
            </a:r>
            <a:endParaRPr lang="en-US" sz="2600" dirty="0">
              <a:solidFill>
                <a:schemeClr val="tx2"/>
              </a:solidFill>
            </a:endParaRPr>
          </a:p>
        </p:txBody>
      </p:sp>
    </p:spTree>
    <p:extLst>
      <p:ext uri="{BB962C8B-B14F-4D97-AF65-F5344CB8AC3E}">
        <p14:creationId xmlns:p14="http://schemas.microsoft.com/office/powerpoint/2010/main" val="3385579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8662"/>
          </a:xfrm>
        </p:spPr>
        <p:txBody>
          <a:bodyPr>
            <a:normAutofit fontScale="90000"/>
          </a:bodyPr>
          <a:lstStyle/>
          <a:p>
            <a:r>
              <a:rPr lang="en-US" dirty="0" smtClean="0"/>
              <a:t>Psychiatric Inpatient Admissions of </a:t>
            </a:r>
            <a:br>
              <a:rPr lang="en-US" dirty="0" smtClean="0"/>
            </a:br>
            <a:r>
              <a:rPr lang="en-US" dirty="0" smtClean="0"/>
              <a:t>Travis County Children</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933918977"/>
              </p:ext>
            </p:extLst>
          </p:nvPr>
        </p:nvGraphicFramePr>
        <p:xfrm>
          <a:off x="838200" y="2057455"/>
          <a:ext cx="5599175" cy="3324478"/>
        </p:xfrm>
        <a:graphic>
          <a:graphicData uri="http://schemas.openxmlformats.org/drawingml/2006/table">
            <a:tbl>
              <a:tblPr firstRow="1" bandRow="1">
                <a:tableStyleId>{5C22544A-7EE6-4342-B048-85BDC9FD1C3A}</a:tableStyleId>
              </a:tblPr>
              <a:tblGrid>
                <a:gridCol w="3418747">
                  <a:extLst>
                    <a:ext uri="{9D8B030D-6E8A-4147-A177-3AD203B41FA5}">
                      <a16:colId xmlns="" xmlns:a16="http://schemas.microsoft.com/office/drawing/2014/main" val="1130497294"/>
                    </a:ext>
                  </a:extLst>
                </a:gridCol>
                <a:gridCol w="1059018">
                  <a:extLst>
                    <a:ext uri="{9D8B030D-6E8A-4147-A177-3AD203B41FA5}">
                      <a16:colId xmlns="" xmlns:a16="http://schemas.microsoft.com/office/drawing/2014/main" val="3811692538"/>
                    </a:ext>
                  </a:extLst>
                </a:gridCol>
                <a:gridCol w="1121410">
                  <a:extLst>
                    <a:ext uri="{9D8B030D-6E8A-4147-A177-3AD203B41FA5}">
                      <a16:colId xmlns="" xmlns:a16="http://schemas.microsoft.com/office/drawing/2014/main" val="4238133573"/>
                    </a:ext>
                  </a:extLst>
                </a:gridCol>
              </a:tblGrid>
              <a:tr h="536206">
                <a:tc>
                  <a:txBody>
                    <a:bodyPr/>
                    <a:lstStyle/>
                    <a:p>
                      <a:r>
                        <a:rPr lang="en-US" sz="2400" dirty="0" smtClean="0"/>
                        <a:t>Psychiatric Hospital</a:t>
                      </a:r>
                      <a:endParaRPr lang="en-US" sz="2400" dirty="0"/>
                    </a:p>
                  </a:txBody>
                  <a:tcPr/>
                </a:tc>
                <a:tc>
                  <a:txBody>
                    <a:bodyPr/>
                    <a:lstStyle/>
                    <a:p>
                      <a:pPr algn="ctr"/>
                      <a:r>
                        <a:rPr lang="en-US" sz="2400" dirty="0" smtClean="0"/>
                        <a:t>2015</a:t>
                      </a:r>
                      <a:endParaRPr lang="en-US" sz="2400" dirty="0"/>
                    </a:p>
                  </a:txBody>
                  <a:tcPr/>
                </a:tc>
                <a:tc>
                  <a:txBody>
                    <a:bodyPr/>
                    <a:lstStyle/>
                    <a:p>
                      <a:pPr algn="ctr"/>
                      <a:r>
                        <a:rPr lang="en-US" sz="2400" dirty="0" smtClean="0"/>
                        <a:t>2016</a:t>
                      </a:r>
                      <a:endParaRPr lang="en-US" sz="2400" dirty="0"/>
                    </a:p>
                  </a:txBody>
                  <a:tcPr/>
                </a:tc>
                <a:extLst>
                  <a:ext uri="{0D108BD9-81ED-4DB2-BD59-A6C34878D82A}">
                    <a16:rowId xmlns="" xmlns:a16="http://schemas.microsoft.com/office/drawing/2014/main" val="1943898488"/>
                  </a:ext>
                </a:extLst>
              </a:tr>
              <a:tr h="464712">
                <a:tc>
                  <a:txBody>
                    <a:bodyPr/>
                    <a:lstStyle/>
                    <a:p>
                      <a:r>
                        <a:rPr lang="en-US" sz="2400" dirty="0" smtClean="0"/>
                        <a:t>Austin Oaks</a:t>
                      </a:r>
                      <a:endParaRPr lang="en-US" sz="2400" dirty="0"/>
                    </a:p>
                  </a:txBody>
                  <a:tcPr/>
                </a:tc>
                <a:tc>
                  <a:txBody>
                    <a:bodyPr/>
                    <a:lstStyle/>
                    <a:p>
                      <a:pPr algn="ctr"/>
                      <a:r>
                        <a:rPr lang="en-US" sz="2400" dirty="0" smtClean="0"/>
                        <a:t>525</a:t>
                      </a:r>
                      <a:endParaRPr lang="en-US" sz="2400" dirty="0"/>
                    </a:p>
                  </a:txBody>
                  <a:tcPr/>
                </a:tc>
                <a:tc>
                  <a:txBody>
                    <a:bodyPr/>
                    <a:lstStyle/>
                    <a:p>
                      <a:pPr algn="ctr"/>
                      <a:r>
                        <a:rPr lang="en-US" sz="2400" dirty="0" smtClean="0"/>
                        <a:t>430</a:t>
                      </a:r>
                      <a:endParaRPr lang="en-US" sz="2400" dirty="0"/>
                    </a:p>
                  </a:txBody>
                  <a:tcPr/>
                </a:tc>
                <a:extLst>
                  <a:ext uri="{0D108BD9-81ED-4DB2-BD59-A6C34878D82A}">
                    <a16:rowId xmlns="" xmlns:a16="http://schemas.microsoft.com/office/drawing/2014/main" val="1231577164"/>
                  </a:ext>
                </a:extLst>
              </a:tr>
              <a:tr h="464712">
                <a:tc>
                  <a:txBody>
                    <a:bodyPr/>
                    <a:lstStyle/>
                    <a:p>
                      <a:r>
                        <a:rPr lang="en-US" sz="2400" dirty="0" smtClean="0"/>
                        <a:t>Austin State Hospital</a:t>
                      </a:r>
                      <a:endParaRPr lang="en-US" sz="2400" dirty="0"/>
                    </a:p>
                  </a:txBody>
                  <a:tcPr/>
                </a:tc>
                <a:tc>
                  <a:txBody>
                    <a:bodyPr/>
                    <a:lstStyle/>
                    <a:p>
                      <a:pPr algn="ctr"/>
                      <a:r>
                        <a:rPr lang="en-US" sz="2400" dirty="0" smtClean="0"/>
                        <a:t>&lt;17</a:t>
                      </a:r>
                      <a:endParaRPr lang="en-US" sz="2400" dirty="0"/>
                    </a:p>
                  </a:txBody>
                  <a:tcPr/>
                </a:tc>
                <a:tc>
                  <a:txBody>
                    <a:bodyPr/>
                    <a:lstStyle/>
                    <a:p>
                      <a:pPr algn="ctr"/>
                      <a:r>
                        <a:rPr lang="en-US" sz="2400" dirty="0" smtClean="0"/>
                        <a:t>&lt;14</a:t>
                      </a:r>
                      <a:endParaRPr lang="en-US" sz="2400" dirty="0"/>
                    </a:p>
                  </a:txBody>
                  <a:tcPr/>
                </a:tc>
                <a:extLst>
                  <a:ext uri="{0D108BD9-81ED-4DB2-BD59-A6C34878D82A}">
                    <a16:rowId xmlns="" xmlns:a16="http://schemas.microsoft.com/office/drawing/2014/main" val="2621589135"/>
                  </a:ext>
                </a:extLst>
              </a:tr>
              <a:tr h="464712">
                <a:tc>
                  <a:txBody>
                    <a:bodyPr/>
                    <a:lstStyle/>
                    <a:p>
                      <a:r>
                        <a:rPr lang="en-US" sz="2400" dirty="0" smtClean="0"/>
                        <a:t>Seton Shoal Creek</a:t>
                      </a:r>
                      <a:endParaRPr lang="en-US" sz="2400" dirty="0"/>
                    </a:p>
                  </a:txBody>
                  <a:tcPr/>
                </a:tc>
                <a:tc>
                  <a:txBody>
                    <a:bodyPr/>
                    <a:lstStyle/>
                    <a:p>
                      <a:pPr algn="ctr"/>
                      <a:r>
                        <a:rPr lang="en-US" sz="2400" dirty="0" smtClean="0"/>
                        <a:t>450</a:t>
                      </a:r>
                      <a:endParaRPr lang="en-US" sz="2400" dirty="0"/>
                    </a:p>
                  </a:txBody>
                  <a:tcPr/>
                </a:tc>
                <a:tc>
                  <a:txBody>
                    <a:bodyPr/>
                    <a:lstStyle/>
                    <a:p>
                      <a:pPr algn="ctr"/>
                      <a:r>
                        <a:rPr lang="en-US" sz="2400" dirty="0" smtClean="0"/>
                        <a:t>460</a:t>
                      </a:r>
                      <a:endParaRPr lang="en-US" sz="2400" dirty="0"/>
                    </a:p>
                  </a:txBody>
                  <a:tcPr/>
                </a:tc>
                <a:extLst>
                  <a:ext uri="{0D108BD9-81ED-4DB2-BD59-A6C34878D82A}">
                    <a16:rowId xmlns="" xmlns:a16="http://schemas.microsoft.com/office/drawing/2014/main" val="1974476506"/>
                  </a:ext>
                </a:extLst>
              </a:tr>
              <a:tr h="464712">
                <a:tc>
                  <a:txBody>
                    <a:bodyPr/>
                    <a:lstStyle/>
                    <a:p>
                      <a:r>
                        <a:rPr lang="en-US" sz="2400" dirty="0" smtClean="0"/>
                        <a:t>Texas Neuro Rehab </a:t>
                      </a:r>
                      <a:endParaRPr lang="en-US" sz="2400" dirty="0"/>
                    </a:p>
                  </a:txBody>
                  <a:tcPr/>
                </a:tc>
                <a:tc>
                  <a:txBody>
                    <a:bodyPr/>
                    <a:lstStyle/>
                    <a:p>
                      <a:pPr algn="ctr"/>
                      <a:r>
                        <a:rPr lang="en-US" sz="2400" dirty="0" smtClean="0"/>
                        <a:t>&lt;6</a:t>
                      </a:r>
                      <a:endParaRPr lang="en-US" sz="2400" dirty="0"/>
                    </a:p>
                  </a:txBody>
                  <a:tcPr/>
                </a:tc>
                <a:tc>
                  <a:txBody>
                    <a:bodyPr/>
                    <a:lstStyle/>
                    <a:p>
                      <a:pPr algn="ctr"/>
                      <a:r>
                        <a:rPr lang="en-US" sz="2400" dirty="0" smtClean="0"/>
                        <a:t>-</a:t>
                      </a:r>
                      <a:endParaRPr lang="en-US" sz="2400" dirty="0"/>
                    </a:p>
                  </a:txBody>
                  <a:tcPr/>
                </a:tc>
                <a:extLst>
                  <a:ext uri="{0D108BD9-81ED-4DB2-BD59-A6C34878D82A}">
                    <a16:rowId xmlns="" xmlns:a16="http://schemas.microsoft.com/office/drawing/2014/main" val="961827238"/>
                  </a:ext>
                </a:extLst>
              </a:tr>
              <a:tr h="464712">
                <a:tc>
                  <a:txBody>
                    <a:bodyPr/>
                    <a:lstStyle/>
                    <a:p>
                      <a:r>
                        <a:rPr lang="en-US" sz="2400" dirty="0" smtClean="0"/>
                        <a:t>Cross Creek Hospital</a:t>
                      </a:r>
                      <a:endParaRPr lang="en-US" sz="2400" dirty="0"/>
                    </a:p>
                  </a:txBody>
                  <a:tcPr/>
                </a:tc>
                <a:tc>
                  <a:txBody>
                    <a:bodyPr/>
                    <a:lstStyle/>
                    <a:p>
                      <a:pPr algn="ctr"/>
                      <a:r>
                        <a:rPr lang="en-US" sz="2400" dirty="0" smtClean="0"/>
                        <a:t>51</a:t>
                      </a:r>
                      <a:endParaRPr lang="en-US" sz="2400" dirty="0"/>
                    </a:p>
                  </a:txBody>
                  <a:tcPr/>
                </a:tc>
                <a:tc>
                  <a:txBody>
                    <a:bodyPr/>
                    <a:lstStyle/>
                    <a:p>
                      <a:pPr algn="ctr"/>
                      <a:r>
                        <a:rPr lang="en-US" sz="2400" dirty="0" smtClean="0"/>
                        <a:t>510</a:t>
                      </a:r>
                      <a:endParaRPr lang="en-US" sz="2400" dirty="0"/>
                    </a:p>
                  </a:txBody>
                  <a:tcPr/>
                </a:tc>
                <a:extLst>
                  <a:ext uri="{0D108BD9-81ED-4DB2-BD59-A6C34878D82A}">
                    <a16:rowId xmlns="" xmlns:a16="http://schemas.microsoft.com/office/drawing/2014/main" val="3349513939"/>
                  </a:ext>
                </a:extLst>
              </a:tr>
              <a:tr h="464712">
                <a:tc>
                  <a:txBody>
                    <a:bodyPr/>
                    <a:lstStyle/>
                    <a:p>
                      <a:r>
                        <a:rPr lang="en-US" sz="2400" dirty="0" smtClean="0"/>
                        <a:t>Austin Lakes</a:t>
                      </a:r>
                      <a:endParaRPr lang="en-US" sz="2400" dirty="0"/>
                    </a:p>
                  </a:txBody>
                  <a:tcPr/>
                </a:tc>
                <a:tc>
                  <a:txBody>
                    <a:bodyPr/>
                    <a:lstStyle/>
                    <a:p>
                      <a:pPr algn="ctr"/>
                      <a:r>
                        <a:rPr lang="en-US" sz="2400" dirty="0" smtClean="0"/>
                        <a:t>17</a:t>
                      </a:r>
                      <a:endParaRPr lang="en-US" sz="2400" dirty="0"/>
                    </a:p>
                  </a:txBody>
                  <a:tcPr/>
                </a:tc>
                <a:tc>
                  <a:txBody>
                    <a:bodyPr/>
                    <a:lstStyle/>
                    <a:p>
                      <a:pPr algn="ctr"/>
                      <a:r>
                        <a:rPr lang="en-US" sz="2400" dirty="0" smtClean="0"/>
                        <a:t>17</a:t>
                      </a:r>
                      <a:endParaRPr lang="en-US" sz="2400" dirty="0"/>
                    </a:p>
                  </a:txBody>
                  <a:tcPr/>
                </a:tc>
                <a:extLst>
                  <a:ext uri="{0D108BD9-81ED-4DB2-BD59-A6C34878D82A}">
                    <a16:rowId xmlns="" xmlns:a16="http://schemas.microsoft.com/office/drawing/2014/main" val="399231291"/>
                  </a:ext>
                </a:extLst>
              </a:tr>
            </a:tbl>
          </a:graphicData>
        </a:graphic>
      </p:graphicFrame>
      <p:sp>
        <p:nvSpPr>
          <p:cNvPr id="5" name="Content Placeholder 4"/>
          <p:cNvSpPr>
            <a:spLocks noGrp="1"/>
          </p:cNvSpPr>
          <p:nvPr>
            <p:ph sz="half" idx="2"/>
          </p:nvPr>
        </p:nvSpPr>
        <p:spPr>
          <a:xfrm>
            <a:off x="7048500" y="2090242"/>
            <a:ext cx="4482440" cy="3535858"/>
          </a:xfrm>
          <a:noFill/>
        </p:spPr>
        <p:txBody>
          <a:bodyPr>
            <a:normAutofit lnSpcReduction="10000"/>
          </a:bodyPr>
          <a:lstStyle/>
          <a:p>
            <a:r>
              <a:rPr lang="en-US" sz="2600" dirty="0" smtClean="0">
                <a:solidFill>
                  <a:srgbClr val="5E5E5E"/>
                </a:solidFill>
              </a:rPr>
              <a:t>About 1,431 children from Travis County were admitted for psychiatric hospitalization in 2016</a:t>
            </a:r>
          </a:p>
          <a:p>
            <a:r>
              <a:rPr lang="en-US" sz="2600" b="1" dirty="0" smtClean="0">
                <a:solidFill>
                  <a:srgbClr val="5E5E5E"/>
                </a:solidFill>
              </a:rPr>
              <a:t>31% increase </a:t>
            </a:r>
            <a:r>
              <a:rPr lang="en-US" sz="2600" dirty="0" smtClean="0">
                <a:solidFill>
                  <a:srgbClr val="5E5E5E"/>
                </a:solidFill>
              </a:rPr>
              <a:t>from the previous year</a:t>
            </a:r>
          </a:p>
          <a:p>
            <a:r>
              <a:rPr lang="en-US" sz="2600" dirty="0" smtClean="0">
                <a:solidFill>
                  <a:srgbClr val="5E5E5E"/>
                </a:solidFill>
              </a:rPr>
              <a:t>The total financial cost for this level of care was </a:t>
            </a:r>
            <a:r>
              <a:rPr lang="en-US" sz="2600" b="1" dirty="0" smtClean="0">
                <a:solidFill>
                  <a:srgbClr val="5E5E5E"/>
                </a:solidFill>
              </a:rPr>
              <a:t>$6,240,470 </a:t>
            </a:r>
            <a:r>
              <a:rPr lang="en-US" sz="2600" dirty="0" smtClean="0">
                <a:solidFill>
                  <a:srgbClr val="5E5E5E"/>
                </a:solidFill>
              </a:rPr>
              <a:t>in 2016</a:t>
            </a:r>
            <a:endParaRPr lang="en-US" sz="2600" dirty="0"/>
          </a:p>
        </p:txBody>
      </p:sp>
      <p:sp>
        <p:nvSpPr>
          <p:cNvPr id="7" name="TextBox 6"/>
          <p:cNvSpPr txBox="1"/>
          <p:nvPr/>
        </p:nvSpPr>
        <p:spPr>
          <a:xfrm>
            <a:off x="838200" y="5756782"/>
            <a:ext cx="5181600" cy="369332"/>
          </a:xfrm>
          <a:prstGeom prst="rect">
            <a:avLst/>
          </a:prstGeom>
          <a:noFill/>
        </p:spPr>
        <p:txBody>
          <a:bodyPr wrap="square" rtlCol="0">
            <a:spAutoFit/>
          </a:bodyPr>
          <a:lstStyle/>
          <a:p>
            <a:r>
              <a:rPr lang="en-US" dirty="0" smtClean="0">
                <a:solidFill>
                  <a:schemeClr val="bg2">
                    <a:lumMod val="10000"/>
                  </a:schemeClr>
                </a:solidFill>
              </a:rPr>
              <a:t>Source: Meadows Mental Health Policy Institute</a:t>
            </a:r>
            <a:endParaRPr lang="en-US" dirty="0">
              <a:solidFill>
                <a:schemeClr val="bg2">
                  <a:lumMod val="10000"/>
                </a:schemeClr>
              </a:solidFill>
            </a:endParaRPr>
          </a:p>
        </p:txBody>
      </p:sp>
    </p:spTree>
    <p:extLst>
      <p:ext uri="{BB962C8B-B14F-4D97-AF65-F5344CB8AC3E}">
        <p14:creationId xmlns:p14="http://schemas.microsoft.com/office/powerpoint/2010/main" val="2286521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System Challenges</a:t>
            </a:r>
            <a:endParaRPr lang="en-US" dirty="0"/>
          </a:p>
        </p:txBody>
      </p:sp>
      <p:sp>
        <p:nvSpPr>
          <p:cNvPr id="3" name="Content Placeholder 2"/>
          <p:cNvSpPr>
            <a:spLocks noGrp="1"/>
          </p:cNvSpPr>
          <p:nvPr>
            <p:ph idx="1"/>
          </p:nvPr>
        </p:nvSpPr>
        <p:spPr>
          <a:xfrm>
            <a:off x="838199" y="1444239"/>
            <a:ext cx="11092031" cy="4732724"/>
          </a:xfrm>
        </p:spPr>
        <p:txBody>
          <a:bodyPr>
            <a:normAutofit/>
          </a:bodyPr>
          <a:lstStyle/>
          <a:p>
            <a:pPr marL="349250" marR="0" lvl="0" indent="-349250">
              <a:lnSpc>
                <a:spcPct val="100000"/>
              </a:lnSpc>
              <a:spcBef>
                <a:spcPts val="0"/>
              </a:spcBef>
              <a:spcAft>
                <a:spcPts val="1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Stigma prevents </a:t>
            </a:r>
            <a:r>
              <a:rPr lang="en-US" dirty="0" smtClean="0">
                <a:latin typeface="Calibri" panose="020F0502020204030204" pitchFamily="34" charset="0"/>
                <a:ea typeface="Calibri" panose="020F0502020204030204" pitchFamily="34" charset="0"/>
                <a:cs typeface="Calibri" panose="020F0502020204030204" pitchFamily="34" charset="0"/>
              </a:rPr>
              <a:t>early identification and contributes to </a:t>
            </a:r>
            <a:r>
              <a:rPr lang="en-US" dirty="0">
                <a:latin typeface="Calibri" panose="020F0502020204030204" pitchFamily="34" charset="0"/>
                <a:ea typeface="Calibri" panose="020F0502020204030204" pitchFamily="34" charset="0"/>
                <a:cs typeface="Calibri" panose="020F0502020204030204" pitchFamily="34" charset="0"/>
              </a:rPr>
              <a:t>delays in </a:t>
            </a:r>
            <a:r>
              <a:rPr lang="en-US" dirty="0" smtClean="0">
                <a:latin typeface="Calibri" panose="020F0502020204030204" pitchFamily="34" charset="0"/>
                <a:ea typeface="Calibri" panose="020F0502020204030204" pitchFamily="34" charset="0"/>
                <a:cs typeface="Calibri" panose="020F0502020204030204" pitchFamily="34" charset="0"/>
              </a:rPr>
              <a:t>treatment – 2/3  of youth do no access treatment.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250" marR="0" lvl="0" indent="-349250">
              <a:lnSpc>
                <a:spcPct val="100000"/>
              </a:lnSpc>
              <a:spcBef>
                <a:spcPts val="0"/>
              </a:spcBef>
              <a:spcAft>
                <a:spcPts val="12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Calibri" panose="020F0502020204030204" pitchFamily="34" charset="0"/>
              </a:rPr>
              <a:t>People and organizations don’t know how to get kids the help they need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250" marR="0" lvl="0" indent="-349250">
              <a:lnSpc>
                <a:spcPct val="100000"/>
              </a:lnSpc>
              <a:spcBef>
                <a:spcPts val="0"/>
              </a:spcBef>
              <a:spcAft>
                <a:spcPts val="1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Poor coordination across systems results in multiple </a:t>
            </a:r>
            <a:r>
              <a:rPr lang="en-US" dirty="0" smtClean="0">
                <a:latin typeface="Calibri" panose="020F0502020204030204" pitchFamily="34" charset="0"/>
                <a:ea typeface="Calibri" panose="020F0502020204030204" pitchFamily="34" charset="0"/>
                <a:cs typeface="Calibri" panose="020F0502020204030204" pitchFamily="34" charset="0"/>
              </a:rPr>
              <a:t>assessments, duplication of effort </a:t>
            </a:r>
            <a:r>
              <a:rPr lang="en-US" dirty="0">
                <a:latin typeface="Calibri" panose="020F0502020204030204" pitchFamily="34" charset="0"/>
                <a:ea typeface="Calibri" panose="020F0502020204030204" pitchFamily="34" charset="0"/>
                <a:cs typeface="Calibri" panose="020F0502020204030204" pitchFamily="34" charset="0"/>
              </a:rPr>
              <a:t>and delays in receiving care.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250" marR="0" lvl="0" indent="-349250">
              <a:lnSpc>
                <a:spcPct val="100000"/>
              </a:lnSpc>
              <a:spcBef>
                <a:spcPts val="0"/>
              </a:spcBef>
              <a:spcAft>
                <a:spcPts val="12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Calibri" panose="020F0502020204030204" pitchFamily="34" charset="0"/>
              </a:rPr>
              <a:t>Our community lacks a full array of crisis services so too </a:t>
            </a:r>
            <a:r>
              <a:rPr lang="en-US" dirty="0">
                <a:latin typeface="Calibri" panose="020F0502020204030204" pitchFamily="34" charset="0"/>
                <a:ea typeface="Calibri" panose="020F0502020204030204" pitchFamily="34" charset="0"/>
                <a:cs typeface="Calibri" panose="020F0502020204030204" pitchFamily="34" charset="0"/>
              </a:rPr>
              <a:t>many children end up in hospital emergency departments or psychiatric hospitals when </a:t>
            </a:r>
            <a:r>
              <a:rPr lang="en-US" dirty="0" smtClean="0">
                <a:latin typeface="Calibri" panose="020F0502020204030204" pitchFamily="34" charset="0"/>
                <a:ea typeface="Calibri" panose="020F0502020204030204" pitchFamily="34" charset="0"/>
                <a:cs typeface="Calibri" panose="020F0502020204030204" pitchFamily="34" charset="0"/>
              </a:rPr>
              <a:t>community based options would be more effective and less costly.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18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Solution: Create System that Builds Health &amp; Well-Being</a:t>
            </a:r>
            <a:endParaRPr lang="en-US" dirty="0"/>
          </a:p>
        </p:txBody>
      </p:sp>
      <p:sp>
        <p:nvSpPr>
          <p:cNvPr id="3" name="Content Placeholder 2"/>
          <p:cNvSpPr>
            <a:spLocks noGrp="1"/>
          </p:cNvSpPr>
          <p:nvPr>
            <p:ph type="body" sz="half" idx="2"/>
          </p:nvPr>
        </p:nvSpPr>
        <p:spPr>
          <a:xfrm>
            <a:off x="839789" y="1396181"/>
            <a:ext cx="6348412" cy="4443311"/>
          </a:xfrm>
          <a:solidFill>
            <a:schemeClr val="bg1"/>
          </a:solidFill>
        </p:spPr>
        <p:txBody>
          <a:bodyPr>
            <a:normAutofit fontScale="92500"/>
          </a:bodyPr>
          <a:lstStyle/>
          <a:p>
            <a:pPr marL="285750" lvl="0" indent="-285750">
              <a:lnSpc>
                <a:spcPct val="110000"/>
              </a:lnSpc>
              <a:buFont typeface="Arial" panose="020B0604020202020204" pitchFamily="34" charset="0"/>
              <a:buChar char="•"/>
            </a:pPr>
            <a:r>
              <a:rPr lang="en-US" sz="2400" dirty="0" smtClean="0"/>
              <a:t>Coordination and communication across systems</a:t>
            </a:r>
            <a:endParaRPr lang="en-US" sz="2400" dirty="0"/>
          </a:p>
          <a:p>
            <a:pPr marL="285750" lvl="0" indent="-285750">
              <a:lnSpc>
                <a:spcPct val="110000"/>
              </a:lnSpc>
              <a:buFont typeface="Arial" panose="020B0604020202020204" pitchFamily="34" charset="0"/>
              <a:buChar char="•"/>
            </a:pPr>
            <a:r>
              <a:rPr lang="en-US" sz="2400" dirty="0" smtClean="0"/>
              <a:t>Single Point of Entry with follow-up and tracking</a:t>
            </a:r>
            <a:endParaRPr lang="en-US" sz="2400" dirty="0"/>
          </a:p>
          <a:p>
            <a:pPr marL="285750" lvl="0" indent="-285750">
              <a:lnSpc>
                <a:spcPct val="110000"/>
              </a:lnSpc>
              <a:buFont typeface="Arial" panose="020B0604020202020204" pitchFamily="34" charset="0"/>
              <a:buChar char="•"/>
            </a:pPr>
            <a:r>
              <a:rPr lang="en-US" sz="2400" dirty="0" smtClean="0"/>
              <a:t>Expand mobile crisis response</a:t>
            </a:r>
            <a:endParaRPr lang="en-US" sz="2400" dirty="0"/>
          </a:p>
          <a:p>
            <a:pPr marL="285750" indent="-285750">
              <a:lnSpc>
                <a:spcPct val="110000"/>
              </a:lnSpc>
              <a:buFont typeface="Arial" panose="020B0604020202020204" pitchFamily="34" charset="0"/>
              <a:buChar char="•"/>
            </a:pPr>
            <a:r>
              <a:rPr lang="en-US" sz="2400" dirty="0" smtClean="0"/>
              <a:t>Intensive community-based crisis intervention</a:t>
            </a:r>
          </a:p>
          <a:p>
            <a:pPr marL="285750" indent="-285750">
              <a:lnSpc>
                <a:spcPct val="110000"/>
              </a:lnSpc>
              <a:buFont typeface="Arial" panose="020B0604020202020204" pitchFamily="34" charset="0"/>
              <a:buChar char="•"/>
            </a:pPr>
            <a:r>
              <a:rPr lang="en-US" sz="2400" dirty="0" smtClean="0"/>
              <a:t>Crisis respite</a:t>
            </a:r>
          </a:p>
          <a:p>
            <a:pPr marL="285750" indent="-285750">
              <a:lnSpc>
                <a:spcPct val="110000"/>
              </a:lnSpc>
              <a:buFont typeface="Arial" panose="020B0604020202020204" pitchFamily="34" charset="0"/>
              <a:buChar char="•"/>
            </a:pPr>
            <a:r>
              <a:rPr lang="en-US" sz="2400" dirty="0" smtClean="0"/>
              <a:t>Expand wraparound intensive case management</a:t>
            </a:r>
          </a:p>
          <a:p>
            <a:pPr marL="285750" indent="-285750">
              <a:lnSpc>
                <a:spcPct val="110000"/>
              </a:lnSpc>
              <a:buFont typeface="Arial" panose="020B0604020202020204" pitchFamily="34" charset="0"/>
              <a:buChar char="•"/>
            </a:pPr>
            <a:r>
              <a:rPr lang="en-US" sz="2400" dirty="0" smtClean="0"/>
              <a:t>Develop residential short term crisis stabilization</a:t>
            </a:r>
          </a:p>
        </p:txBody>
      </p:sp>
    </p:spTree>
    <p:extLst>
      <p:ext uri="{BB962C8B-B14F-4D97-AF65-F5344CB8AC3E}">
        <p14:creationId xmlns:p14="http://schemas.microsoft.com/office/powerpoint/2010/main" val="3793996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000" dirty="0" smtClean="0"/>
              <a:t>Next Steps</a:t>
            </a:r>
            <a:endParaRPr lang="en-US" sz="4000" dirty="0"/>
          </a:p>
        </p:txBody>
      </p:sp>
      <p:sp>
        <p:nvSpPr>
          <p:cNvPr id="11" name="Text Placeholder 10"/>
          <p:cNvSpPr>
            <a:spLocks noGrp="1"/>
          </p:cNvSpPr>
          <p:nvPr>
            <p:ph type="body" sz="half" idx="2"/>
          </p:nvPr>
        </p:nvSpPr>
        <p:spPr>
          <a:xfrm>
            <a:off x="839789" y="1396181"/>
            <a:ext cx="5522912" cy="4443311"/>
          </a:xfrm>
        </p:spPr>
        <p:txBody>
          <a:bodyPr>
            <a:normAutofit fontScale="92500"/>
          </a:bodyPr>
          <a:lstStyle/>
          <a:p>
            <a:pPr marL="342900" indent="-342900">
              <a:buFont typeface="Arial" panose="020B0604020202020204" pitchFamily="34" charset="0"/>
              <a:buChar char="•"/>
            </a:pPr>
            <a:r>
              <a:rPr lang="en-US" sz="2400" dirty="0" smtClean="0"/>
              <a:t>Develop and implement Intensive Community-Based Crisis Intervention Service. </a:t>
            </a:r>
          </a:p>
          <a:p>
            <a:pPr marL="800100" lvl="1" indent="-342900">
              <a:buFont typeface="Arial" panose="020B0604020202020204" pitchFamily="34" charset="0"/>
              <a:buChar char="•"/>
            </a:pPr>
            <a:r>
              <a:rPr lang="en-US" sz="2200" dirty="0" smtClean="0"/>
              <a:t>Identify provider</a:t>
            </a:r>
          </a:p>
          <a:p>
            <a:pPr marL="800100" lvl="1" indent="-342900">
              <a:buFont typeface="Arial" panose="020B0604020202020204" pitchFamily="34" charset="0"/>
              <a:buChar char="•"/>
            </a:pPr>
            <a:r>
              <a:rPr lang="en-US" sz="2200" dirty="0" smtClean="0"/>
              <a:t>Identify funding source(s)</a:t>
            </a:r>
          </a:p>
          <a:p>
            <a:pPr marL="342900" indent="-342900">
              <a:buFont typeface="Arial" panose="020B0604020202020204" pitchFamily="34" charset="0"/>
              <a:buChar char="•"/>
            </a:pPr>
            <a:r>
              <a:rPr lang="en-US" sz="2400" dirty="0" smtClean="0"/>
              <a:t>Coordination and Communication Work Group meeting to identify changes to local systems</a:t>
            </a:r>
          </a:p>
          <a:p>
            <a:pPr marL="800100" lvl="1" indent="-342900">
              <a:buFont typeface="Arial" panose="020B0604020202020204" pitchFamily="34" charset="0"/>
              <a:buChar char="•"/>
            </a:pPr>
            <a:r>
              <a:rPr lang="en-US" sz="2200" dirty="0" smtClean="0"/>
              <a:t>Chaired by Chelsea Garcia, Communities In Schools</a:t>
            </a:r>
          </a:p>
          <a:p>
            <a:pPr marL="342900" indent="-342900">
              <a:buFont typeface="Arial" panose="020B0604020202020204" pitchFamily="34" charset="0"/>
              <a:buChar char="•"/>
            </a:pPr>
            <a:r>
              <a:rPr lang="en-US" sz="2400" dirty="0" smtClean="0"/>
              <a:t>Single Point of Entry Work Group developing a proposal </a:t>
            </a:r>
          </a:p>
          <a:p>
            <a:pPr marL="800100" lvl="1" indent="-342900">
              <a:buFont typeface="Arial" panose="020B0604020202020204" pitchFamily="34" charset="0"/>
              <a:buChar char="•"/>
            </a:pPr>
            <a:r>
              <a:rPr lang="en-US" sz="2200" dirty="0" smtClean="0"/>
              <a:t>Chaired by Laura Peveto, Travis County HHS</a:t>
            </a:r>
            <a:endParaRPr lang="en-US" sz="2200" dirty="0"/>
          </a:p>
        </p:txBody>
      </p:sp>
    </p:spTree>
    <p:extLst>
      <p:ext uri="{BB962C8B-B14F-4D97-AF65-F5344CB8AC3E}">
        <p14:creationId xmlns:p14="http://schemas.microsoft.com/office/powerpoint/2010/main" val="2390613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37256" y="1783310"/>
            <a:ext cx="8978243" cy="2852737"/>
          </a:xfrm>
        </p:spPr>
        <p:txBody>
          <a:bodyPr>
            <a:normAutofit/>
          </a:bodyPr>
          <a:lstStyle/>
          <a:p>
            <a:r>
              <a:rPr lang="en-US" sz="6000" dirty="0" smtClean="0"/>
              <a:t>Questions &amp; Comments</a:t>
            </a:r>
            <a:endParaRPr lang="en-US" sz="4800" dirty="0"/>
          </a:p>
        </p:txBody>
      </p:sp>
      <p:sp>
        <p:nvSpPr>
          <p:cNvPr id="9" name="Rectangle 8"/>
          <p:cNvSpPr/>
          <p:nvPr/>
        </p:nvSpPr>
        <p:spPr>
          <a:xfrm>
            <a:off x="384313" y="914400"/>
            <a:ext cx="3299791" cy="13252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159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839788" y="524888"/>
            <a:ext cx="5216883" cy="6536311"/>
          </a:xfrm>
        </p:spPr>
        <p:txBody>
          <a:bodyPr>
            <a:normAutofit/>
          </a:bodyPr>
          <a:lstStyle/>
          <a:p>
            <a:r>
              <a:rPr lang="en-US" sz="2800" dirty="0" smtClean="0"/>
              <a:t>Integral Care supports </a:t>
            </a:r>
            <a:r>
              <a:rPr lang="en-US" sz="2800" dirty="0"/>
              <a:t>adults and children living </a:t>
            </a:r>
            <a:r>
              <a:rPr lang="en-US" sz="2800" dirty="0" smtClean="0"/>
              <a:t>with:</a:t>
            </a:r>
            <a:br>
              <a:rPr lang="en-US" sz="2800" dirty="0" smtClean="0"/>
            </a:br>
            <a:endParaRPr lang="en-US" sz="1200" dirty="0" smtClean="0"/>
          </a:p>
          <a:p>
            <a:pPr marL="457200" indent="-457200">
              <a:buFont typeface="Arial" panose="020B0604020202020204" pitchFamily="34" charset="0"/>
              <a:buChar char="•"/>
            </a:pPr>
            <a:r>
              <a:rPr lang="en-US" sz="2800" b="1" dirty="0" smtClean="0">
                <a:solidFill>
                  <a:schemeClr val="accent6"/>
                </a:solidFill>
              </a:rPr>
              <a:t>mental illness</a:t>
            </a:r>
            <a:endParaRPr lang="en-US" sz="2800" dirty="0"/>
          </a:p>
          <a:p>
            <a:pPr marL="457200" indent="-457200">
              <a:buFont typeface="Arial" panose="020B0604020202020204" pitchFamily="34" charset="0"/>
              <a:buChar char="•"/>
            </a:pPr>
            <a:r>
              <a:rPr lang="en-US" sz="2800" b="1" dirty="0" smtClean="0">
                <a:solidFill>
                  <a:schemeClr val="accent6"/>
                </a:solidFill>
              </a:rPr>
              <a:t>substance </a:t>
            </a:r>
            <a:r>
              <a:rPr lang="en-US" sz="2800" b="1" dirty="0">
                <a:solidFill>
                  <a:schemeClr val="accent6"/>
                </a:solidFill>
              </a:rPr>
              <a:t>use disorder </a:t>
            </a:r>
            <a:endParaRPr lang="en-US" sz="2800" dirty="0" smtClean="0"/>
          </a:p>
          <a:p>
            <a:pPr marL="457200" indent="-457200">
              <a:buFont typeface="Arial" panose="020B0604020202020204" pitchFamily="34" charset="0"/>
              <a:buChar char="•"/>
            </a:pPr>
            <a:r>
              <a:rPr lang="en-US" sz="2800" b="1" dirty="0" smtClean="0">
                <a:solidFill>
                  <a:schemeClr val="accent6"/>
                </a:solidFill>
              </a:rPr>
              <a:t>intellectual and developmental disabilities</a:t>
            </a:r>
            <a:endParaRPr lang="en-US" sz="2800" dirty="0"/>
          </a:p>
          <a:p>
            <a:r>
              <a:rPr lang="en-US" sz="2800" dirty="0" smtClean="0"/>
              <a:t/>
            </a:r>
            <a:br>
              <a:rPr lang="en-US" sz="2800" dirty="0" smtClean="0"/>
            </a:br>
            <a:r>
              <a:rPr lang="en-US" sz="2800" dirty="0" smtClean="0"/>
              <a:t>We help people build health and well-being so everyone has the foundation to reach their full potential.</a:t>
            </a:r>
          </a:p>
          <a:p>
            <a:endParaRPr lang="en-US" sz="2800" dirty="0" smtClean="0"/>
          </a:p>
          <a:p>
            <a:pPr marL="0" indent="0">
              <a:buNone/>
            </a:pPr>
            <a:endParaRPr lang="en-US" sz="2800" dirty="0"/>
          </a:p>
        </p:txBody>
      </p:sp>
    </p:spTree>
    <p:extLst>
      <p:ext uri="{BB962C8B-B14F-4D97-AF65-F5344CB8AC3E}">
        <p14:creationId xmlns:p14="http://schemas.microsoft.com/office/powerpoint/2010/main" val="1941969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61981"/>
            <a:ext cx="5826483" cy="653844"/>
          </a:xfrm>
        </p:spPr>
        <p:txBody>
          <a:bodyPr>
            <a:normAutofit/>
          </a:bodyPr>
          <a:lstStyle/>
          <a:p>
            <a:r>
              <a:rPr lang="en-US" sz="3600" dirty="0" smtClean="0"/>
              <a:t>What We Do - Provider</a:t>
            </a:r>
            <a:endParaRPr lang="en-US" sz="3600" dirty="0"/>
          </a:p>
        </p:txBody>
      </p:sp>
      <p:sp>
        <p:nvSpPr>
          <p:cNvPr id="3" name="Content Placeholder 2"/>
          <p:cNvSpPr>
            <a:spLocks noGrp="1"/>
          </p:cNvSpPr>
          <p:nvPr>
            <p:ph type="body" sz="half" idx="2"/>
          </p:nvPr>
        </p:nvSpPr>
        <p:spPr>
          <a:xfrm>
            <a:off x="989135" y="815825"/>
            <a:ext cx="6364701" cy="5044062"/>
          </a:xfrm>
        </p:spPr>
        <p:txBody>
          <a:bodyPr>
            <a:noAutofit/>
          </a:bodyPr>
          <a:lstStyle/>
          <a:p>
            <a:pPr marL="685800" indent="-685800">
              <a:lnSpc>
                <a:spcPct val="150000"/>
              </a:lnSpc>
              <a:buClr>
                <a:srgbClr val="0070C0"/>
              </a:buClr>
              <a:buFont typeface="Wingdings" panose="05000000000000000000" pitchFamily="2" charset="2"/>
              <a:buChar char=""/>
            </a:pPr>
            <a:r>
              <a:rPr lang="en-US" sz="2400" dirty="0" smtClean="0"/>
              <a:t>Care Coordination</a:t>
            </a:r>
          </a:p>
          <a:p>
            <a:pPr marL="685800" indent="-685800">
              <a:lnSpc>
                <a:spcPct val="150000"/>
              </a:lnSpc>
              <a:buClr>
                <a:srgbClr val="0070C0"/>
              </a:buClr>
              <a:buFont typeface="Webdings" panose="05030102010509060703" pitchFamily="18" charset="2"/>
              <a:buChar char=""/>
            </a:pPr>
            <a:r>
              <a:rPr lang="en-US" sz="2400" dirty="0" smtClean="0"/>
              <a:t>24/7 Crisis Response</a:t>
            </a:r>
          </a:p>
          <a:p>
            <a:pPr marL="685800" indent="-685800">
              <a:lnSpc>
                <a:spcPct val="150000"/>
              </a:lnSpc>
              <a:buClr>
                <a:srgbClr val="0070C0"/>
              </a:buClr>
              <a:buFont typeface="Webdings" panose="05030102010509060703" pitchFamily="18" charset="2"/>
              <a:buChar char=""/>
            </a:pPr>
            <a:r>
              <a:rPr lang="en-US" sz="2400" dirty="0" smtClean="0"/>
              <a:t>Integrated Behavioral Health </a:t>
            </a:r>
          </a:p>
          <a:p>
            <a:pPr marL="685800" indent="-685800">
              <a:lnSpc>
                <a:spcPct val="150000"/>
              </a:lnSpc>
              <a:buClr>
                <a:srgbClr val="0070C0"/>
              </a:buClr>
              <a:buFont typeface="Webdings" panose="05030102010509060703" pitchFamily="18" charset="2"/>
              <a:buChar char=""/>
            </a:pPr>
            <a:r>
              <a:rPr lang="en-US" sz="2400" dirty="0" smtClean="0"/>
              <a:t>Residential Services</a:t>
            </a:r>
          </a:p>
          <a:p>
            <a:pPr marL="685800" indent="-685800">
              <a:lnSpc>
                <a:spcPct val="150000"/>
              </a:lnSpc>
              <a:buClr>
                <a:srgbClr val="0070C0"/>
              </a:buClr>
              <a:buFont typeface="Webdings" panose="05030102010509060703" pitchFamily="18" charset="2"/>
              <a:buChar char="H"/>
            </a:pPr>
            <a:r>
              <a:rPr lang="en-US" sz="2400" dirty="0" smtClean="0"/>
              <a:t>Homelessness and Housing Services </a:t>
            </a:r>
          </a:p>
          <a:p>
            <a:pPr marL="685800" indent="-685800">
              <a:lnSpc>
                <a:spcPct val="150000"/>
              </a:lnSpc>
              <a:buClr>
                <a:srgbClr val="0070C0"/>
              </a:buClr>
              <a:buFont typeface="Webdings" panose="05030102010509060703" pitchFamily="18" charset="2"/>
              <a:buChar char=""/>
            </a:pPr>
            <a:r>
              <a:rPr lang="en-US" sz="2400" dirty="0" smtClean="0"/>
              <a:t>Jail Diversion</a:t>
            </a:r>
          </a:p>
          <a:p>
            <a:pPr marL="685800" indent="-685800">
              <a:lnSpc>
                <a:spcPct val="150000"/>
              </a:lnSpc>
              <a:buClr>
                <a:srgbClr val="0070C0"/>
              </a:buClr>
              <a:buFont typeface="Webdings" panose="05030102010509060703" pitchFamily="18" charset="2"/>
              <a:buChar char=""/>
            </a:pPr>
            <a:r>
              <a:rPr lang="en-US" sz="2400" dirty="0" smtClean="0"/>
              <a:t>Substance Use Treatment</a:t>
            </a:r>
          </a:p>
          <a:p>
            <a:pPr marL="685800" indent="-685800">
              <a:lnSpc>
                <a:spcPct val="150000"/>
              </a:lnSpc>
              <a:buClr>
                <a:srgbClr val="0070C0"/>
              </a:buClr>
              <a:buFont typeface="Webdings" panose="05030102010509060703" pitchFamily="18" charset="2"/>
              <a:buChar char=""/>
            </a:pPr>
            <a:r>
              <a:rPr lang="en-US" sz="2400" dirty="0" smtClean="0"/>
              <a:t>Prevention and Wellness</a:t>
            </a:r>
            <a:endParaRPr lang="en-US" sz="2400" dirty="0"/>
          </a:p>
        </p:txBody>
      </p:sp>
    </p:spTree>
    <p:extLst>
      <p:ext uri="{BB962C8B-B14F-4D97-AF65-F5344CB8AC3E}">
        <p14:creationId xmlns:p14="http://schemas.microsoft.com/office/powerpoint/2010/main" val="3744524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826" y="328613"/>
            <a:ext cx="4282817" cy="696092"/>
          </a:xfrm>
        </p:spPr>
        <p:txBody>
          <a:bodyPr>
            <a:normAutofit/>
          </a:bodyPr>
          <a:lstStyle/>
          <a:p>
            <a:r>
              <a:rPr lang="en-US" dirty="0" smtClean="0"/>
              <a:t>What We Do - Authority</a:t>
            </a:r>
            <a:endParaRPr lang="en-US" dirty="0"/>
          </a:p>
        </p:txBody>
      </p:sp>
      <p:sp>
        <p:nvSpPr>
          <p:cNvPr id="3" name="Content Placeholder 2"/>
          <p:cNvSpPr>
            <a:spLocks noGrp="1"/>
          </p:cNvSpPr>
          <p:nvPr>
            <p:ph type="body" sz="half" idx="2"/>
          </p:nvPr>
        </p:nvSpPr>
        <p:spPr>
          <a:xfrm>
            <a:off x="815977" y="1114425"/>
            <a:ext cx="4467223" cy="4919051"/>
          </a:xfrm>
        </p:spPr>
        <p:txBody>
          <a:bodyPr>
            <a:normAutofit lnSpcReduction="10000"/>
          </a:bodyPr>
          <a:lstStyle/>
          <a:p>
            <a:pPr marL="342900" indent="-342900">
              <a:lnSpc>
                <a:spcPct val="150000"/>
              </a:lnSpc>
              <a:spcBef>
                <a:spcPts val="600"/>
              </a:spcBef>
              <a:buClr>
                <a:srgbClr val="0070C0"/>
              </a:buClr>
              <a:buFont typeface="Wingdings" panose="05000000000000000000" pitchFamily="2" charset="2"/>
              <a:buChar char="§"/>
            </a:pPr>
            <a:r>
              <a:rPr lang="en-US" sz="2400" dirty="0" smtClean="0"/>
              <a:t>Utilization Management</a:t>
            </a:r>
          </a:p>
          <a:p>
            <a:pPr marL="342900" indent="-342900">
              <a:lnSpc>
                <a:spcPct val="150000"/>
              </a:lnSpc>
              <a:spcBef>
                <a:spcPts val="600"/>
              </a:spcBef>
              <a:buClr>
                <a:srgbClr val="0070C0"/>
              </a:buClr>
              <a:buFont typeface="Wingdings" panose="05000000000000000000" pitchFamily="2" charset="2"/>
              <a:buChar char="§"/>
            </a:pPr>
            <a:r>
              <a:rPr lang="en-US" sz="2400" dirty="0" smtClean="0"/>
              <a:t>Quality Management</a:t>
            </a:r>
          </a:p>
          <a:p>
            <a:pPr marL="342900" indent="-342900">
              <a:lnSpc>
                <a:spcPct val="150000"/>
              </a:lnSpc>
              <a:spcBef>
                <a:spcPts val="600"/>
              </a:spcBef>
              <a:buClr>
                <a:srgbClr val="0070C0"/>
              </a:buClr>
              <a:buFont typeface="Wingdings" panose="05000000000000000000" pitchFamily="2" charset="2"/>
              <a:buChar char="§"/>
            </a:pPr>
            <a:r>
              <a:rPr lang="en-US" sz="2400" dirty="0" smtClean="0"/>
              <a:t>Ombudsman</a:t>
            </a:r>
          </a:p>
          <a:p>
            <a:pPr marL="342900" indent="-342900">
              <a:lnSpc>
                <a:spcPct val="110000"/>
              </a:lnSpc>
              <a:spcBef>
                <a:spcPts val="600"/>
              </a:spcBef>
              <a:spcAft>
                <a:spcPts val="600"/>
              </a:spcAft>
              <a:buClr>
                <a:srgbClr val="0070C0"/>
              </a:buClr>
              <a:buFont typeface="Wingdings" panose="05000000000000000000" pitchFamily="2" charset="2"/>
              <a:buChar char="§"/>
            </a:pPr>
            <a:r>
              <a:rPr lang="en-US" sz="2400" dirty="0" smtClean="0"/>
              <a:t>Network Development, Credentialing &amp; Management</a:t>
            </a:r>
          </a:p>
          <a:p>
            <a:pPr marL="342900" indent="-342900">
              <a:lnSpc>
                <a:spcPct val="110000"/>
              </a:lnSpc>
              <a:spcBef>
                <a:spcPts val="600"/>
              </a:spcBef>
              <a:buClr>
                <a:srgbClr val="0070C0"/>
              </a:buClr>
              <a:buFont typeface="Wingdings" panose="05000000000000000000" pitchFamily="2" charset="2"/>
              <a:buChar char="§"/>
            </a:pPr>
            <a:r>
              <a:rPr lang="en-US" sz="2400" dirty="0" smtClean="0"/>
              <a:t>Local Service Plan &amp; Local Network Development Plan</a:t>
            </a:r>
          </a:p>
          <a:p>
            <a:pPr marL="342900" indent="-342900">
              <a:lnSpc>
                <a:spcPct val="150000"/>
              </a:lnSpc>
              <a:spcBef>
                <a:spcPts val="600"/>
              </a:spcBef>
              <a:buClr>
                <a:srgbClr val="0070C0"/>
              </a:buClr>
              <a:buFont typeface="Wingdings" panose="05000000000000000000" pitchFamily="2" charset="2"/>
              <a:buChar char="§"/>
            </a:pPr>
            <a:r>
              <a:rPr lang="en-US" sz="2400" dirty="0" smtClean="0"/>
              <a:t>Single Point of Entry</a:t>
            </a:r>
          </a:p>
          <a:p>
            <a:pPr marL="342900" indent="-342900">
              <a:lnSpc>
                <a:spcPct val="150000"/>
              </a:lnSpc>
              <a:spcBef>
                <a:spcPts val="600"/>
              </a:spcBef>
              <a:buClr>
                <a:srgbClr val="0070C0"/>
              </a:buClr>
              <a:buFont typeface="Wingdings" panose="05000000000000000000" pitchFamily="2" charset="2"/>
              <a:buChar char="§"/>
            </a:pPr>
            <a:r>
              <a:rPr lang="en-US" sz="2400" dirty="0" smtClean="0"/>
              <a:t>Education &amp; Training</a:t>
            </a:r>
            <a:endParaRPr lang="en-US" sz="2400" dirty="0"/>
          </a:p>
          <a:p>
            <a:pPr marL="285750" indent="-285750">
              <a:lnSpc>
                <a:spcPct val="150000"/>
              </a:lnSpc>
              <a:buClr>
                <a:srgbClr val="0070C0"/>
              </a:buClr>
              <a:buFont typeface="Wingdings" panose="05000000000000000000" pitchFamily="2" charset="2"/>
              <a:buChar char="§"/>
            </a:pPr>
            <a:endParaRPr lang="en-US" sz="1200" dirty="0"/>
          </a:p>
        </p:txBody>
      </p:sp>
    </p:spTree>
    <p:extLst>
      <p:ext uri="{BB962C8B-B14F-4D97-AF65-F5344CB8AC3E}">
        <p14:creationId xmlns:p14="http://schemas.microsoft.com/office/powerpoint/2010/main" val="668704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Crisis Services Recommendations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38333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Children’s Mental Health Crisis Task Force</a:t>
            </a:r>
          </a:p>
        </p:txBody>
      </p:sp>
      <p:sp>
        <p:nvSpPr>
          <p:cNvPr id="3" name="Text Placeholder 2"/>
          <p:cNvSpPr>
            <a:spLocks noGrp="1"/>
          </p:cNvSpPr>
          <p:nvPr>
            <p:ph type="body" sz="half" idx="2"/>
          </p:nvPr>
        </p:nvSpPr>
        <p:spPr>
          <a:xfrm>
            <a:off x="839788" y="1396181"/>
            <a:ext cx="7173501" cy="4748587"/>
          </a:xfrm>
        </p:spPr>
        <p:txBody>
          <a:bodyPr>
            <a:normAutofit/>
          </a:bodyPr>
          <a:lstStyle/>
          <a:p>
            <a:pPr marL="292100" indent="-292100">
              <a:buFont typeface="Arial" panose="020B0604020202020204" pitchFamily="34" charset="0"/>
              <a:buChar char="•"/>
            </a:pPr>
            <a:r>
              <a:rPr lang="en-US" sz="2400" dirty="0"/>
              <a:t>October 27, </a:t>
            </a:r>
            <a:r>
              <a:rPr lang="en-US" sz="2400" dirty="0" smtClean="0"/>
              <a:t>2017 </a:t>
            </a:r>
            <a:r>
              <a:rPr lang="en-US" sz="2400" dirty="0"/>
              <a:t>Leadership Summit launched the Children’s Mental Health Crisis Services Task Force </a:t>
            </a:r>
          </a:p>
          <a:p>
            <a:pPr marL="285750" indent="-285750">
              <a:buFont typeface="Arial" panose="020B0604020202020204" pitchFamily="34" charset="0"/>
              <a:buChar char="•"/>
            </a:pPr>
            <a:r>
              <a:rPr lang="en-US" sz="2400" dirty="0"/>
              <a:t>Co-Chaired by Sheriff Hernandez and Integral Care Board Member Emmitt Hayes</a:t>
            </a:r>
          </a:p>
          <a:p>
            <a:pPr marL="285750" indent="-285750">
              <a:buFont typeface="Arial" panose="020B0604020202020204" pitchFamily="34" charset="0"/>
              <a:buChar char="•"/>
            </a:pPr>
            <a:r>
              <a:rPr lang="en-US" sz="2400" dirty="0" smtClean="0"/>
              <a:t>Met December 2017 </a:t>
            </a:r>
            <a:r>
              <a:rPr lang="en-US" sz="2400" dirty="0"/>
              <a:t>- October 2018</a:t>
            </a:r>
          </a:p>
          <a:p>
            <a:pPr marL="285750" indent="-285750">
              <a:buFont typeface="Arial" panose="020B0604020202020204" pitchFamily="34" charset="0"/>
              <a:buChar char="•"/>
            </a:pPr>
            <a:r>
              <a:rPr lang="en-US" sz="2400" dirty="0" smtClean="0"/>
              <a:t>Analyzed and mapped the local crisis system</a:t>
            </a:r>
          </a:p>
          <a:p>
            <a:pPr marL="285750" indent="-285750">
              <a:buFont typeface="Arial" panose="020B0604020202020204" pitchFamily="34" charset="0"/>
              <a:buChar char="•"/>
            </a:pPr>
            <a:r>
              <a:rPr lang="en-US" sz="2400" dirty="0" smtClean="0"/>
              <a:t>Identified gaps in the system and levels of treatment</a:t>
            </a:r>
          </a:p>
          <a:p>
            <a:pPr marL="285750" indent="-285750">
              <a:buFont typeface="Arial" panose="020B0604020202020204" pitchFamily="34" charset="0"/>
              <a:buChar char="•"/>
            </a:pPr>
            <a:r>
              <a:rPr lang="en-US" sz="2400" dirty="0" smtClean="0"/>
              <a:t>Developed recommendations shared at November 2018 Leadership Summit</a:t>
            </a:r>
          </a:p>
          <a:p>
            <a:pPr marL="285750" indent="-285750">
              <a:buFont typeface="Arial" panose="020B0604020202020204" pitchFamily="34" charset="0"/>
              <a:buChar char="•"/>
            </a:pPr>
            <a:r>
              <a:rPr lang="en-US" sz="2400" dirty="0" smtClean="0"/>
              <a:t>Work to implement recommendations began in January 2019</a:t>
            </a:r>
            <a:endParaRPr lang="en-US" sz="2400" dirty="0"/>
          </a:p>
        </p:txBody>
      </p:sp>
    </p:spTree>
    <p:extLst>
      <p:ext uri="{BB962C8B-B14F-4D97-AF65-F5344CB8AC3E}">
        <p14:creationId xmlns:p14="http://schemas.microsoft.com/office/powerpoint/2010/main" val="4140973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069228"/>
          </a:xfrm>
        </p:spPr>
        <p:txBody>
          <a:bodyPr/>
          <a:lstStyle/>
          <a:p>
            <a:r>
              <a:rPr lang="en-US" dirty="0" smtClean="0"/>
              <a:t>Children’s Mental Health Crisis Task Force</a:t>
            </a:r>
            <a:endParaRPr lang="en-US" dirty="0"/>
          </a:p>
        </p:txBody>
      </p:sp>
      <p:sp>
        <p:nvSpPr>
          <p:cNvPr id="4" name="Content Placeholder 3"/>
          <p:cNvSpPr>
            <a:spLocks noGrp="1"/>
          </p:cNvSpPr>
          <p:nvPr>
            <p:ph sz="half" idx="2"/>
          </p:nvPr>
        </p:nvSpPr>
        <p:spPr>
          <a:xfrm>
            <a:off x="839787" y="1434354"/>
            <a:ext cx="5529635" cy="5145740"/>
          </a:xfrm>
        </p:spPr>
        <p:txBody>
          <a:bodyPr>
            <a:noAutofit/>
          </a:bodyPr>
          <a:lstStyle/>
          <a:p>
            <a:pPr marL="0" lvl="0" indent="0">
              <a:spcBef>
                <a:spcPts val="600"/>
              </a:spcBef>
              <a:buNone/>
            </a:pPr>
            <a:r>
              <a:rPr lang="en-US" sz="2200" dirty="0" smtClean="0"/>
              <a:t>Groups </a:t>
            </a:r>
            <a:r>
              <a:rPr lang="en-US" sz="2200" dirty="0"/>
              <a:t>represented in the membership:</a:t>
            </a:r>
          </a:p>
          <a:p>
            <a:pPr lvl="0">
              <a:spcBef>
                <a:spcPts val="600"/>
              </a:spcBef>
              <a:buFont typeface="Arial"/>
              <a:buChar char="•"/>
            </a:pPr>
            <a:r>
              <a:rPr lang="en-US" sz="2200" dirty="0"/>
              <a:t>Any Baby Can </a:t>
            </a:r>
          </a:p>
          <a:p>
            <a:pPr lvl="0">
              <a:spcBef>
                <a:spcPts val="600"/>
              </a:spcBef>
              <a:buFont typeface="Arial"/>
              <a:buChar char="•"/>
            </a:pPr>
            <a:r>
              <a:rPr lang="en-US" sz="2200" dirty="0" smtClean="0"/>
              <a:t>Austin </a:t>
            </a:r>
            <a:r>
              <a:rPr lang="en-US" sz="2200" dirty="0"/>
              <a:t>Child Guidance Center</a:t>
            </a:r>
          </a:p>
          <a:p>
            <a:pPr lvl="0">
              <a:spcBef>
                <a:spcPts val="600"/>
              </a:spcBef>
              <a:buFont typeface="Arial"/>
              <a:buChar char="•"/>
            </a:pPr>
            <a:r>
              <a:rPr lang="en-US" sz="2200" dirty="0"/>
              <a:t>Austin ISD</a:t>
            </a:r>
          </a:p>
          <a:p>
            <a:pPr lvl="0">
              <a:spcBef>
                <a:spcPts val="600"/>
              </a:spcBef>
              <a:buFont typeface="Arial"/>
              <a:buChar char="•"/>
            </a:pPr>
            <a:r>
              <a:rPr lang="en-US" sz="2200" dirty="0"/>
              <a:t>Austin Police Department</a:t>
            </a:r>
          </a:p>
          <a:p>
            <a:pPr lvl="0">
              <a:spcBef>
                <a:spcPts val="600"/>
              </a:spcBef>
              <a:buFont typeface="Arial"/>
              <a:buChar char="•"/>
            </a:pPr>
            <a:r>
              <a:rPr lang="en-US" sz="2200" dirty="0"/>
              <a:t>Austin Public Health</a:t>
            </a:r>
          </a:p>
          <a:p>
            <a:pPr lvl="0">
              <a:spcBef>
                <a:spcPts val="600"/>
              </a:spcBef>
              <a:buFont typeface="Arial"/>
              <a:buChar char="•"/>
            </a:pPr>
            <a:r>
              <a:rPr lang="en-US" sz="2200" dirty="0"/>
              <a:t>Casey Family Programs</a:t>
            </a:r>
          </a:p>
          <a:p>
            <a:pPr lvl="0">
              <a:spcBef>
                <a:spcPts val="600"/>
              </a:spcBef>
              <a:buFont typeface="Arial"/>
              <a:buChar char="•"/>
            </a:pPr>
            <a:r>
              <a:rPr lang="en-US" sz="2200" dirty="0"/>
              <a:t>Central Health</a:t>
            </a:r>
          </a:p>
          <a:p>
            <a:pPr lvl="0">
              <a:spcBef>
                <a:spcPts val="600"/>
              </a:spcBef>
              <a:buFont typeface="Arial"/>
              <a:buChar char="•"/>
            </a:pPr>
            <a:r>
              <a:rPr lang="en-US" sz="2200" dirty="0"/>
              <a:t>Communities In Schools</a:t>
            </a:r>
          </a:p>
          <a:p>
            <a:pPr lvl="0">
              <a:spcBef>
                <a:spcPts val="600"/>
              </a:spcBef>
              <a:buFont typeface="Arial"/>
              <a:buChar char="•"/>
            </a:pPr>
            <a:r>
              <a:rPr lang="en-US" sz="2200" dirty="0"/>
              <a:t>Community Advancement Network</a:t>
            </a:r>
          </a:p>
          <a:p>
            <a:pPr lvl="0">
              <a:spcBef>
                <a:spcPts val="600"/>
              </a:spcBef>
              <a:buFont typeface="Arial"/>
              <a:buChar char="•"/>
            </a:pPr>
            <a:r>
              <a:rPr lang="en-US" sz="2200" dirty="0" smtClean="0"/>
              <a:t>Dell Children’s Medical Center Maxwell Unit</a:t>
            </a:r>
          </a:p>
          <a:p>
            <a:pPr lvl="0">
              <a:spcBef>
                <a:spcPts val="600"/>
              </a:spcBef>
              <a:buFont typeface="Arial"/>
              <a:buChar char="•"/>
            </a:pPr>
            <a:r>
              <a:rPr lang="en-US" sz="2200" dirty="0" smtClean="0"/>
              <a:t>Eanes ISD</a:t>
            </a:r>
            <a:endParaRPr lang="en-US" sz="2200" dirty="0"/>
          </a:p>
        </p:txBody>
      </p:sp>
      <p:sp>
        <p:nvSpPr>
          <p:cNvPr id="6" name="Content Placeholder 5"/>
          <p:cNvSpPr>
            <a:spLocks noGrp="1"/>
          </p:cNvSpPr>
          <p:nvPr>
            <p:ph sz="quarter" idx="4"/>
          </p:nvPr>
        </p:nvSpPr>
        <p:spPr>
          <a:xfrm>
            <a:off x="6369423" y="1434354"/>
            <a:ext cx="5183188" cy="4755309"/>
          </a:xfrm>
          <a:solidFill>
            <a:schemeClr val="bg1"/>
          </a:solidFill>
        </p:spPr>
        <p:txBody>
          <a:bodyPr>
            <a:normAutofit fontScale="85000" lnSpcReduction="10000"/>
          </a:bodyPr>
          <a:lstStyle/>
          <a:p>
            <a:pPr lvl="0"/>
            <a:r>
              <a:rPr lang="en-US" sz="2600" dirty="0"/>
              <a:t>Integral Care</a:t>
            </a:r>
          </a:p>
          <a:p>
            <a:r>
              <a:rPr lang="en-US" sz="2600" dirty="0" smtClean="0"/>
              <a:t>LifeWorks</a:t>
            </a:r>
            <a:endParaRPr lang="en-US" sz="2600" dirty="0"/>
          </a:p>
          <a:p>
            <a:r>
              <a:rPr lang="en-US" sz="2600" dirty="0"/>
              <a:t>Manor ISD</a:t>
            </a:r>
          </a:p>
          <a:p>
            <a:r>
              <a:rPr lang="en-US" sz="2600" dirty="0"/>
              <a:t>Meadows Mental Health Policy Institute</a:t>
            </a:r>
          </a:p>
          <a:p>
            <a:r>
              <a:rPr lang="en-US" sz="2600" dirty="0"/>
              <a:t>NAMI Austin </a:t>
            </a:r>
          </a:p>
          <a:p>
            <a:r>
              <a:rPr lang="en-US" sz="2600" dirty="0"/>
              <a:t>Pflugerville ISD</a:t>
            </a:r>
          </a:p>
          <a:p>
            <a:r>
              <a:rPr lang="en-US" sz="2600" dirty="0"/>
              <a:t>SAFE Alliance</a:t>
            </a:r>
          </a:p>
          <a:p>
            <a:r>
              <a:rPr lang="en-US" sz="2600" dirty="0"/>
              <a:t>Texas Dept. of Family Protective Services </a:t>
            </a:r>
          </a:p>
          <a:p>
            <a:r>
              <a:rPr lang="en-US" sz="2600" dirty="0"/>
              <a:t>Texas Dept. of Health and Human Services</a:t>
            </a:r>
          </a:p>
          <a:p>
            <a:r>
              <a:rPr lang="en-US" sz="2600" dirty="0"/>
              <a:t>Travis County Health and Human Services</a:t>
            </a:r>
          </a:p>
          <a:p>
            <a:r>
              <a:rPr lang="en-US" sz="2600" dirty="0"/>
              <a:t>Travis County Sheriff’s Office</a:t>
            </a:r>
          </a:p>
          <a:p>
            <a:r>
              <a:rPr lang="en-US" sz="2600" dirty="0"/>
              <a:t>United Way for Greater Austin</a:t>
            </a:r>
          </a:p>
          <a:p>
            <a:pPr marL="0" indent="0">
              <a:buNone/>
            </a:pPr>
            <a:endParaRPr lang="en-US" dirty="0"/>
          </a:p>
        </p:txBody>
      </p:sp>
    </p:spTree>
    <p:extLst>
      <p:ext uri="{BB962C8B-B14F-4D97-AF65-F5344CB8AC3E}">
        <p14:creationId xmlns:p14="http://schemas.microsoft.com/office/powerpoint/2010/main" val="2326750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Opportunity: Build Health and Well-Being</a:t>
            </a:r>
            <a:endParaRPr lang="en-US" dirty="0"/>
          </a:p>
        </p:txBody>
      </p:sp>
      <p:sp>
        <p:nvSpPr>
          <p:cNvPr id="10" name="Content Placeholder 9"/>
          <p:cNvSpPr>
            <a:spLocks noGrp="1"/>
          </p:cNvSpPr>
          <p:nvPr>
            <p:ph idx="1"/>
          </p:nvPr>
        </p:nvSpPr>
        <p:spPr>
          <a:xfrm>
            <a:off x="838200" y="1444239"/>
            <a:ext cx="7035800" cy="4732724"/>
          </a:xfrm>
        </p:spPr>
        <p:txBody>
          <a:bodyPr>
            <a:normAutofit/>
          </a:bodyPr>
          <a:lstStyle/>
          <a:p>
            <a:pPr marL="457200" indent="-457200"/>
            <a:r>
              <a:rPr lang="en-US" dirty="0" smtClean="0"/>
              <a:t>Families and children need experts and the right tools to rebuild strong foundations that support health and recovery</a:t>
            </a:r>
          </a:p>
          <a:p>
            <a:pPr marL="457200" indent="-457200"/>
            <a:r>
              <a:rPr lang="en-US" dirty="0" smtClean="0"/>
              <a:t>Right interventions at the right time</a:t>
            </a:r>
          </a:p>
          <a:p>
            <a:pPr marL="914400" lvl="2" indent="-457200"/>
            <a:r>
              <a:rPr lang="en-US" sz="2400" dirty="0" smtClean="0"/>
              <a:t>Systems that work together</a:t>
            </a:r>
          </a:p>
          <a:p>
            <a:pPr marL="914400" lvl="2" indent="-457200"/>
            <a:r>
              <a:rPr lang="en-US" sz="2400" dirty="0" smtClean="0"/>
              <a:t>Service array that meets the needs of the family</a:t>
            </a:r>
          </a:p>
          <a:p>
            <a:pPr marL="457200" indent="-457200"/>
            <a:r>
              <a:rPr lang="en-US" dirty="0" smtClean="0"/>
              <a:t>Just like with building the adult system, requires dedicated long term commitment</a:t>
            </a:r>
          </a:p>
        </p:txBody>
      </p:sp>
      <p:sp>
        <p:nvSpPr>
          <p:cNvPr id="2" name="TextBox 1"/>
          <p:cNvSpPr txBox="1"/>
          <p:nvPr/>
        </p:nvSpPr>
        <p:spPr>
          <a:xfrm>
            <a:off x="8414426" y="2091446"/>
            <a:ext cx="3155274" cy="1754326"/>
          </a:xfrm>
          <a:prstGeom prst="rect">
            <a:avLst/>
          </a:prstGeom>
          <a:solidFill>
            <a:srgbClr val="00B050"/>
          </a:solidFill>
        </p:spPr>
        <p:txBody>
          <a:bodyPr wrap="square" rtlCol="0">
            <a:spAutoFit/>
          </a:bodyPr>
          <a:lstStyle/>
          <a:p>
            <a:pPr algn="ctr"/>
            <a:r>
              <a:rPr lang="en-US" sz="3600" dirty="0" smtClean="0">
                <a:solidFill>
                  <a:schemeClr val="bg1"/>
                </a:solidFill>
                <a:latin typeface="Arial Black" panose="020B0A04020102020204" pitchFamily="34" charset="0"/>
              </a:rPr>
              <a:t>Recovery </a:t>
            </a:r>
            <a:endParaRPr lang="en-US" sz="3600" dirty="0" smtClean="0">
              <a:solidFill>
                <a:schemeClr val="bg1"/>
              </a:solidFill>
              <a:latin typeface="Arial Black" panose="020B0A04020102020204" pitchFamily="34" charset="0"/>
            </a:endParaRPr>
          </a:p>
          <a:p>
            <a:pPr algn="ctr"/>
            <a:r>
              <a:rPr lang="en-US" sz="3600" dirty="0" smtClean="0">
                <a:solidFill>
                  <a:schemeClr val="bg1"/>
                </a:solidFill>
                <a:latin typeface="Arial Black" panose="020B0A04020102020204" pitchFamily="34" charset="0"/>
              </a:rPr>
              <a:t>is </a:t>
            </a:r>
          </a:p>
          <a:p>
            <a:pPr algn="ctr"/>
            <a:r>
              <a:rPr lang="en-US" sz="3600" dirty="0" smtClean="0">
                <a:solidFill>
                  <a:schemeClr val="bg1"/>
                </a:solidFill>
                <a:latin typeface="Arial Black" panose="020B0A04020102020204" pitchFamily="34" charset="0"/>
              </a:rPr>
              <a:t>Possible</a:t>
            </a:r>
            <a:endParaRPr lang="en-US" sz="3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29929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Challenge: The Data</a:t>
            </a:r>
            <a:endParaRPr lang="en-US" dirty="0"/>
          </a:p>
        </p:txBody>
      </p:sp>
      <p:sp>
        <p:nvSpPr>
          <p:cNvPr id="5" name="Text Placeholder 4"/>
          <p:cNvSpPr>
            <a:spLocks noGrp="1"/>
          </p:cNvSpPr>
          <p:nvPr>
            <p:ph type="body" sz="half" idx="2"/>
          </p:nvPr>
        </p:nvSpPr>
        <p:spPr/>
        <p:txBody>
          <a:bodyPr>
            <a:normAutofit/>
          </a:bodyPr>
          <a:lstStyle/>
          <a:p>
            <a:pPr marL="285750" indent="-285750">
              <a:buFont typeface="Arial" panose="020B0604020202020204" pitchFamily="34" charset="0"/>
              <a:buChar char="•"/>
            </a:pPr>
            <a:r>
              <a:rPr lang="en-US" sz="2400" dirty="0" smtClean="0"/>
              <a:t>One in 5 children experience a mental health issue in any given year</a:t>
            </a:r>
          </a:p>
          <a:p>
            <a:pPr marL="285750" indent="-285750">
              <a:buFont typeface="Arial" panose="020B0604020202020204" pitchFamily="34" charset="0"/>
              <a:buChar char="•"/>
            </a:pPr>
            <a:r>
              <a:rPr lang="en-US" sz="2400" dirty="0" smtClean="0"/>
              <a:t>Half of all mental illness is evident by age 14</a:t>
            </a:r>
          </a:p>
          <a:p>
            <a:pPr marL="285750" indent="-285750">
              <a:buFont typeface="Arial" panose="020B0604020202020204" pitchFamily="34" charset="0"/>
              <a:buChar char="•"/>
            </a:pPr>
            <a:r>
              <a:rPr lang="en-US" sz="2400" dirty="0" smtClean="0"/>
              <a:t>Suicide is the 2</a:t>
            </a:r>
            <a:r>
              <a:rPr lang="en-US" sz="2400" baseline="30000" dirty="0" smtClean="0"/>
              <a:t>nd</a:t>
            </a:r>
            <a:r>
              <a:rPr lang="en-US" sz="2400" dirty="0" smtClean="0"/>
              <a:t> leading cause of death for 12-17 year olds</a:t>
            </a:r>
          </a:p>
          <a:p>
            <a:pPr marL="285750" indent="-285750">
              <a:buFont typeface="Arial" panose="020B0604020202020204" pitchFamily="34" charset="0"/>
              <a:buChar char="•"/>
            </a:pPr>
            <a:r>
              <a:rPr lang="en-US" sz="2400" dirty="0" smtClean="0"/>
              <a:t>15% of Texas high school students surveyed had made a plan to attempt suicide</a:t>
            </a:r>
          </a:p>
          <a:p>
            <a:pPr marL="285750" indent="-285750">
              <a:buFont typeface="Arial" panose="020B0604020202020204" pitchFamily="34" charset="0"/>
              <a:buChar char="•"/>
            </a:pPr>
            <a:r>
              <a:rPr lang="en-US" sz="2400" dirty="0" smtClean="0"/>
              <a:t>In Travis County, 70 people aged 10-24 died from suicide in Travis County over the last three years for which data is available (2015-2017)</a:t>
            </a:r>
            <a:endParaRPr lang="en-US" sz="2400" dirty="0"/>
          </a:p>
        </p:txBody>
      </p:sp>
    </p:spTree>
    <p:extLst>
      <p:ext uri="{BB962C8B-B14F-4D97-AF65-F5344CB8AC3E}">
        <p14:creationId xmlns:p14="http://schemas.microsoft.com/office/powerpoint/2010/main" val="2535450067"/>
      </p:ext>
    </p:extLst>
  </p:cSld>
  <p:clrMapOvr>
    <a:masterClrMapping/>
  </p:clrMapOvr>
</p:sld>
</file>

<file path=ppt/theme/theme1.xml><?xml version="1.0" encoding="utf-8"?>
<a:theme xmlns:a="http://schemas.openxmlformats.org/drawingml/2006/main" name="Office Theme">
  <a:themeElements>
    <a:clrScheme name="Custom 22">
      <a:dk1>
        <a:srgbClr val="016EB1"/>
      </a:dk1>
      <a:lt1>
        <a:srgbClr val="FFFFFF"/>
      </a:lt1>
      <a:dk2>
        <a:srgbClr val="535556"/>
      </a:dk2>
      <a:lt2>
        <a:srgbClr val="E7E6E6"/>
      </a:lt2>
      <a:accent1>
        <a:srgbClr val="2C9ED9"/>
      </a:accent1>
      <a:accent2>
        <a:srgbClr val="8857A3"/>
      </a:accent2>
      <a:accent3>
        <a:srgbClr val="F05127"/>
      </a:accent3>
      <a:accent4>
        <a:srgbClr val="5BBA47"/>
      </a:accent4>
      <a:accent5>
        <a:srgbClr val="FCAF17"/>
      </a:accent5>
      <a:accent6>
        <a:srgbClr val="016EB1"/>
      </a:accent6>
      <a:hlink>
        <a:srgbClr val="000000"/>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7954</TotalTime>
  <Words>1837</Words>
  <Application>Microsoft Office PowerPoint</Application>
  <PresentationFormat>Widescreen</PresentationFormat>
  <Paragraphs>218</Paragraphs>
  <Slides>16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Aller</vt:lpstr>
      <vt:lpstr>Arial</vt:lpstr>
      <vt:lpstr>Arial Black</vt:lpstr>
      <vt:lpstr>Calibri</vt:lpstr>
      <vt:lpstr>Times New Roman</vt:lpstr>
      <vt:lpstr>Webdings</vt:lpstr>
      <vt:lpstr>Wingdings</vt:lpstr>
      <vt:lpstr>Office Theme</vt:lpstr>
      <vt:lpstr>   Integral Care Spotlight and Children’s Mental Health  Crisis Services Task Force Report  </vt:lpstr>
      <vt:lpstr>PowerPoint Presentation</vt:lpstr>
      <vt:lpstr>What We Do - Provider</vt:lpstr>
      <vt:lpstr>What We Do - Authority</vt:lpstr>
      <vt:lpstr>Children’s Crisis Services Recommendations</vt:lpstr>
      <vt:lpstr>Children’s Mental Health Crisis Task Force</vt:lpstr>
      <vt:lpstr>Children’s Mental Health Crisis Task Force</vt:lpstr>
      <vt:lpstr>Opportunity: Build Health and Well-Being</vt:lpstr>
      <vt:lpstr>Challenge: The Data</vt:lpstr>
      <vt:lpstr>Crisis calls for children increased 47%</vt:lpstr>
      <vt:lpstr>Dell Children’s Emergency Dept. Visits</vt:lpstr>
      <vt:lpstr>Psychiatric Inpatient Admissions of  Travis County Children</vt:lpstr>
      <vt:lpstr>System Challenges</vt:lpstr>
      <vt:lpstr>Solution: Create System that Builds Health &amp; Well-Being</vt:lpstr>
      <vt:lpstr>Next Steps</vt:lpstr>
      <vt:lpstr>Questions &amp; Comments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Annie Lampton</dc:creator>
  <cp:lastModifiedBy>Ellen V. Richards</cp:lastModifiedBy>
  <cp:revision>278</cp:revision>
  <cp:lastPrinted>2019-04-09T17:13:37Z</cp:lastPrinted>
  <dcterms:created xsi:type="dcterms:W3CDTF">2016-12-14T18:13:52Z</dcterms:created>
  <dcterms:modified xsi:type="dcterms:W3CDTF">2019-04-12T02:31:28Z</dcterms:modified>
</cp:coreProperties>
</file>