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8" r:id="rId2"/>
    <p:sldId id="302" r:id="rId3"/>
    <p:sldId id="304" r:id="rId4"/>
    <p:sldId id="318" r:id="rId5"/>
    <p:sldId id="315" r:id="rId6"/>
    <p:sldId id="317" r:id="rId7"/>
    <p:sldId id="312" r:id="rId8"/>
    <p:sldId id="313" r:id="rId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2EF"/>
    <a:srgbClr val="26AC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18" autoAdjust="0"/>
    <p:restoredTop sz="94619" autoAdjust="0"/>
  </p:normalViewPr>
  <p:slideViewPr>
    <p:cSldViewPr snapToGrid="0" snapToObjects="1">
      <p:cViewPr varScale="1">
        <p:scale>
          <a:sx n="67" d="100"/>
          <a:sy n="67" d="100"/>
        </p:scale>
        <p:origin x="60" y="1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9" d="100"/>
          <a:sy n="69" d="100"/>
        </p:scale>
        <p:origin x="3264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55A8D00-5466-400F-9ACF-409F6F4A65B4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B892562-76B3-43E3-A120-B39877A31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187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8334B-445B-CE4D-B2F3-AB059EC946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0" i="0">
                <a:latin typeface="Avenir Light" panose="020B0402020203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B88ABE-2CC7-B34F-BA33-EAD2C6B741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Avenir Light" panose="020B0402020203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010522-38C1-4E4B-8A78-45AF3861E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C252-F99A-B74C-A08E-410AC8F13AD2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DDCACA-F1CF-6D42-9C05-97F0A31F2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51E2AA-46B3-EC43-9B13-372DDDC4D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E5E5-2CD2-3342-8F0E-E0948E3F4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962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EC98F-A46B-504C-8B4F-A03E74073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B8916-8706-3843-A8E6-1CA131BEB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F7C665-6804-A94D-BBBB-7741D4481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C252-F99A-B74C-A08E-410AC8F13AD2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784DF-EEA0-8441-B5A9-EB8363E5B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7D5676-FE83-4E4F-B542-1F0BE8E03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E5E5-2CD2-3342-8F0E-E0948E3F4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130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BDC2A-EB9C-F646-AFE2-3A8577867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E00706-52AF-8D4D-A662-9E7A68A345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91193A-C2BF-CB46-B3F4-BD3BE0DF9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C252-F99A-B74C-A08E-410AC8F13AD2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4C30CC-87B4-E24B-ACD2-CAD462A80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87982E-5642-A34E-818F-0D2D69425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E5E5-2CD2-3342-8F0E-E0948E3F4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935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8905A-DF2E-704F-975E-BEAAA4CF1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16449-6B52-E244-B9B9-867CE5126A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43304"/>
            <a:ext cx="5181600" cy="33261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C4F5D9-9364-F742-AE9A-6E34F8F13E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543304"/>
            <a:ext cx="5181600" cy="33261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6A9CB7-14B7-2D4C-A8C5-BC783A57F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C252-F99A-B74C-A08E-410AC8F13AD2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45FE8A-5710-F748-8D78-88F8065E7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1F33C8-A8CB-924D-8869-C992F6315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E5E5-2CD2-3342-8F0E-E0948E3F4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82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58AA4-51E5-5B4C-B9D6-CC7D9FF73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2726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176A6E-61E2-FB4E-9A0E-7559746E5D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54330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851631-78B2-2F40-90C0-90D9E7413C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367215"/>
            <a:ext cx="5157787" cy="24775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74DE16-AD73-B041-BE33-04A7839261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54330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5A7FB2-EFBA-D246-AEF5-CC43387F11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367215"/>
            <a:ext cx="5183188" cy="24775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62C60F-EA52-D34B-A03A-EEF3B6CA5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C252-F99A-B74C-A08E-410AC8F13AD2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0E1A0E-B581-7443-9B6D-14E21DE04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A6C208-2850-AA4E-9464-E825903EB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E5E5-2CD2-3342-8F0E-E0948E3F4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524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3F37A-DBDD-8C4D-9B21-9B5ED9B7A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A2177F-2BC2-504A-9D32-1ECAE254C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C252-F99A-B74C-A08E-410AC8F13AD2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50FE9C-02CD-524B-813F-A148917F0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83969B-46D4-284F-B948-CD45F0BD9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E5E5-2CD2-3342-8F0E-E0948E3F4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106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DB85A6-AFFC-B64C-822F-BE2C4089E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1C252-F99A-B74C-A08E-410AC8F13AD2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64DAAA-FCB5-2747-BD3A-E41EF74AC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C9C1F0-630F-C643-8510-AD9071783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8E5E5-2CD2-3342-8F0E-E0948E3F4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387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BCF09ED-FAB2-5448-AF99-994E2C179722}"/>
              </a:ext>
            </a:extLst>
          </p:cNvPr>
          <p:cNvSpPr/>
          <p:nvPr userDrawn="1"/>
        </p:nvSpPr>
        <p:spPr>
          <a:xfrm>
            <a:off x="0" y="6194738"/>
            <a:ext cx="12192000" cy="6632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945A65-C13E-C749-881D-D4C6491D7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774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246A56-29B2-A541-90B3-2F98D3BD0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678241"/>
            <a:ext cx="10515600" cy="3203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1CB0E0-D67E-9C4B-9760-5081F58AA5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BD41C252-F99A-B74C-A08E-410AC8F13AD2}" type="datetimeFigureOut">
              <a:rPr lang="en-US" smtClean="0"/>
              <a:pPr/>
              <a:t>6/14/2019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ABC588-9CEF-8D46-A9FE-25E920282D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73286" y="63627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EC4F84-31AF-EE4B-B990-F3F680000E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0D8E5E5-2CD2-3342-8F0E-E0948E3F40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621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venir Light" panose="020B0402020203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venir Light" panose="020B0402020203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venir Light" panose="020B0402020203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venir Light" panose="020B0402020203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 Light" panose="020B0402020203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venir Light" panose="020B04020202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ireutexas.com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exasinternshipchallenge.com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420540-E560-4B46-8680-8A367AB12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524" y="2972209"/>
            <a:ext cx="9176952" cy="12484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F7BC36A-75EF-DD44-8D7E-46AD9DE7292D}"/>
              </a:ext>
            </a:extLst>
          </p:cNvPr>
          <p:cNvSpPr txBox="1"/>
          <p:nvPr/>
        </p:nvSpPr>
        <p:spPr>
          <a:xfrm>
            <a:off x="9018390" y="6362759"/>
            <a:ext cx="299987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Avenir Book" panose="02000503020000020003" pitchFamily="2" charset="0"/>
              </a:rPr>
              <a:t>6 – 12 – 19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E6DF9A-E1A6-3844-B7CA-0B7AC1C86859}"/>
              </a:ext>
            </a:extLst>
          </p:cNvPr>
          <p:cNvSpPr txBox="1"/>
          <p:nvPr/>
        </p:nvSpPr>
        <p:spPr>
          <a:xfrm>
            <a:off x="712590" y="6356960"/>
            <a:ext cx="299987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b="1" dirty="0" err="1">
                <a:solidFill>
                  <a:schemeClr val="bg1"/>
                </a:solidFill>
                <a:latin typeface="Avenir Book" panose="02000503020000020003" pitchFamily="2" charset="0"/>
              </a:rPr>
              <a:t>austinchamber.com</a:t>
            </a:r>
            <a:endParaRPr lang="en-US" sz="1400" b="1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216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3713D53-94EA-554C-BFA0-E6E6E93AE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2F6AE8-F305-4AB2-862B-953A61895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57" y="2362623"/>
            <a:ext cx="10515600" cy="1325563"/>
          </a:xfrm>
        </p:spPr>
        <p:txBody>
          <a:bodyPr>
            <a:normAutofit/>
          </a:bodyPr>
          <a:lstStyle/>
          <a:p>
            <a:r>
              <a:rPr lang="en-US" sz="3000" dirty="0"/>
              <a:t>Participate in Industry Steering Councils’ Strategic Plans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FB7FEE-BA99-4AC5-9A2E-8D4FBC3DC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25" y="3225768"/>
            <a:ext cx="10226373" cy="245281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sz="2600" dirty="0"/>
              <a:t>   Deepen company engagement on 70 ACC Advisory Committees 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   Industry Councils: Healthcare, Skilled Trades, Advanced Manufacturing,</a:t>
            </a:r>
            <a:br>
              <a:rPr lang="en-US" sz="2600" dirty="0"/>
            </a:br>
            <a:r>
              <a:rPr lang="en-US" sz="2600" dirty="0"/>
              <a:t>   and Information Technology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   5 employers participate in UT Career Center Advisory Board</a:t>
            </a:r>
          </a:p>
          <a:p>
            <a:pPr>
              <a:lnSpc>
                <a:spcPct val="150000"/>
              </a:lnSpc>
            </a:pPr>
            <a:endParaRPr lang="en-US" b="1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88017F8-6901-234A-B0F9-09B3B3A3C99C}"/>
              </a:ext>
            </a:extLst>
          </p:cNvPr>
          <p:cNvSpPr txBox="1">
            <a:spLocks/>
          </p:cNvSpPr>
          <p:nvPr/>
        </p:nvSpPr>
        <p:spPr>
          <a:xfrm>
            <a:off x="0" y="198081"/>
            <a:ext cx="12192000" cy="680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Avenir Light" panose="020B0402020203020204" pitchFamily="34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/>
              <a:t>Business Ask #1 – Vet Content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1DD6C6B-E82B-41F8-9DD4-EE0347112B50}"/>
              </a:ext>
            </a:extLst>
          </p:cNvPr>
          <p:cNvSpPr txBox="1">
            <a:spLocks/>
          </p:cNvSpPr>
          <p:nvPr/>
        </p:nvSpPr>
        <p:spPr>
          <a:xfrm>
            <a:off x="761925" y="1349982"/>
            <a:ext cx="10435464" cy="1570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Avenir Light" panose="020B0402020203020204" pitchFamily="34" charset="77"/>
                <a:ea typeface="+mj-ea"/>
                <a:cs typeface="+mj-cs"/>
              </a:defRPr>
            </a:lvl1pPr>
          </a:lstStyle>
          <a:p>
            <a:r>
              <a:rPr lang="en-US" sz="2800" dirty="0"/>
              <a:t>Feedback on Career Certifications Offered in High School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a typeface="+mn-ea"/>
                <a:cs typeface="+mn-cs"/>
              </a:rPr>
              <a:t>25 reviewers for course sequences</a:t>
            </a:r>
          </a:p>
          <a:p>
            <a:pPr marL="514350" indent="-514350">
              <a:buAutoNum type="alphaUcPeriod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56692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8F8E1F3-C9D7-F646-B2A2-3E89254B3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042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89D877-E789-4FEB-8DBC-8986FD6289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6422" y="2210620"/>
            <a:ext cx="11253767" cy="1386195"/>
          </a:xfrm>
        </p:spPr>
        <p:txBody>
          <a:bodyPr>
            <a:normAutofit/>
          </a:bodyPr>
          <a:lstStyle/>
          <a:p>
            <a:r>
              <a:rPr lang="en-US" sz="2800" dirty="0"/>
              <a:t>Message Incumbent Talent to Upskill Through Shared Industry Training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FB7FEE-BA99-4AC5-9A2E-8D4FBC3DCE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8779" y="3668746"/>
            <a:ext cx="9698747" cy="1715087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Participate in Fall 2019 Tuition Assistance Model Roundtable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Poll your employees on use of your company Tuition Assistance program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Talk to WFS about Incumbent Worker Training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E161DF1-BD04-42FA-920D-11F980D265D3}"/>
              </a:ext>
            </a:extLst>
          </p:cNvPr>
          <p:cNvSpPr txBox="1">
            <a:spLocks/>
          </p:cNvSpPr>
          <p:nvPr/>
        </p:nvSpPr>
        <p:spPr>
          <a:xfrm>
            <a:off x="766528" y="55560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tx1"/>
                </a:solidFill>
                <a:latin typeface="Avenir Light" panose="020B0402020203020204" pitchFamily="34" charset="77"/>
                <a:ea typeface="+mj-ea"/>
                <a:cs typeface="+mj-cs"/>
              </a:defRPr>
            </a:lvl1pPr>
          </a:lstStyle>
          <a:p>
            <a:r>
              <a:rPr lang="en-US" sz="2800" dirty="0"/>
              <a:t>Message High Schoolers on P-TECH/AAS Degrees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64C295-14AD-4DF9-85FA-4F40CBEE50FC}"/>
              </a:ext>
            </a:extLst>
          </p:cNvPr>
          <p:cNvSpPr/>
          <p:nvPr/>
        </p:nvSpPr>
        <p:spPr>
          <a:xfrm>
            <a:off x="798884" y="1846882"/>
            <a:ext cx="5343315" cy="556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Avenir Light" panose="020B0402020203020204" pitchFamily="34" charset="77"/>
              </a:rPr>
              <a:t> 50 total presenters for P-TECH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1F52A09-A816-774D-A50D-3A0668863839}"/>
              </a:ext>
            </a:extLst>
          </p:cNvPr>
          <p:cNvSpPr txBox="1">
            <a:spLocks/>
          </p:cNvSpPr>
          <p:nvPr/>
        </p:nvSpPr>
        <p:spPr>
          <a:xfrm>
            <a:off x="0" y="198081"/>
            <a:ext cx="12192000" cy="680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Avenir Light" panose="020B0402020203020204" pitchFamily="34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/>
              <a:t>Business Ask #2 – Reach/Recruit Learners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33992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CA78332-B08A-E34C-8A83-D666FBE35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042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8EA0B1-F69F-4CFF-9C01-A7B98A061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542" y="35490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Bring Educators to the Employers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FB7FEE-BA99-4AC5-9A2E-8D4FBC3DC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432" y="4500049"/>
            <a:ext cx="10515600" cy="86137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500 Regional teacher externship opportunities for Summer 2021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88017F8-6901-234A-B0F9-09B3B3A3C99C}"/>
              </a:ext>
            </a:extLst>
          </p:cNvPr>
          <p:cNvSpPr txBox="1">
            <a:spLocks/>
          </p:cNvSpPr>
          <p:nvPr/>
        </p:nvSpPr>
        <p:spPr>
          <a:xfrm>
            <a:off x="385011" y="-152810"/>
            <a:ext cx="114431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Avenir Light" panose="020B0402020203020204" pitchFamily="34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/>
              <a:t>Business Ask #3 – Expose Students/Educators to the Industry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B97193F-FA29-41D6-9555-DCEFF65ED647}"/>
              </a:ext>
            </a:extLst>
          </p:cNvPr>
          <p:cNvSpPr txBox="1">
            <a:spLocks/>
          </p:cNvSpPr>
          <p:nvPr/>
        </p:nvSpPr>
        <p:spPr>
          <a:xfrm>
            <a:off x="838200" y="121774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Avenir Light" panose="020B0402020203020204" pitchFamily="34" charset="77"/>
                <a:ea typeface="+mj-ea"/>
                <a:cs typeface="+mj-cs"/>
              </a:defRPr>
            </a:lvl1pPr>
          </a:lstStyle>
          <a:p>
            <a:r>
              <a:rPr lang="en-US" sz="3200" dirty="0"/>
              <a:t>Bring Employers to the Educators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19D9198E-7527-4D1F-A639-175846E4AF75}"/>
              </a:ext>
            </a:extLst>
          </p:cNvPr>
          <p:cNvSpPr txBox="1">
            <a:spLocks/>
          </p:cNvSpPr>
          <p:nvPr/>
        </p:nvSpPr>
        <p:spPr>
          <a:xfrm>
            <a:off x="863815" y="2252919"/>
            <a:ext cx="10515600" cy="1461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venir Light" panose="020B0402020203020204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venir Light" panose="020B0402020203020204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venir Light" panose="020B0402020203020204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venir Light" panose="020B0402020203020204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venir Light" panose="020B0402020203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en-US" sz="2400" dirty="0"/>
              <a:t>100 employer presentations on Healthcare, Skilled Trades,</a:t>
            </a:r>
            <a:br>
              <a:rPr lang="en-US" sz="2400" dirty="0"/>
            </a:br>
            <a:r>
              <a:rPr lang="en-US" sz="2400" dirty="0"/>
              <a:t>Advanced Manufacturing, and Information Technology</a:t>
            </a:r>
          </a:p>
          <a:p>
            <a:pPr>
              <a:lnSpc>
                <a:spcPct val="125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7302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CA78332-B08A-E34C-8A83-D666FBE35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042"/>
            <a:ext cx="12192000" cy="6858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488017F8-6901-234A-B0F9-09B3B3A3C99C}"/>
              </a:ext>
            </a:extLst>
          </p:cNvPr>
          <p:cNvSpPr txBox="1">
            <a:spLocks/>
          </p:cNvSpPr>
          <p:nvPr/>
        </p:nvSpPr>
        <p:spPr>
          <a:xfrm>
            <a:off x="385011" y="-152810"/>
            <a:ext cx="114431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Avenir Light" panose="020B0402020203020204" pitchFamily="34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/>
              <a:t>Business Ask #3 – Expose Students/Educators to the Industry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B97193F-FA29-41D6-9555-DCEFF65ED647}"/>
              </a:ext>
            </a:extLst>
          </p:cNvPr>
          <p:cNvSpPr txBox="1">
            <a:spLocks/>
          </p:cNvSpPr>
          <p:nvPr/>
        </p:nvSpPr>
        <p:spPr>
          <a:xfrm>
            <a:off x="838200" y="208564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Avenir Light" panose="020B0402020203020204" pitchFamily="34" charset="77"/>
                <a:ea typeface="+mj-ea"/>
                <a:cs typeface="+mj-cs"/>
              </a:defRPr>
            </a:lvl1pPr>
          </a:lstStyle>
          <a:p>
            <a:r>
              <a:rPr lang="en-US" sz="3200" dirty="0"/>
              <a:t>Bring Students to Experience the Workplace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19D9198E-7527-4D1F-A639-175846E4AF75}"/>
              </a:ext>
            </a:extLst>
          </p:cNvPr>
          <p:cNvSpPr txBox="1">
            <a:spLocks/>
          </p:cNvSpPr>
          <p:nvPr/>
        </p:nvSpPr>
        <p:spPr>
          <a:xfrm>
            <a:off x="863815" y="3120824"/>
            <a:ext cx="10515600" cy="1461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venir Light" panose="020B0402020203020204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venir Light" panose="020B0402020203020204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venir Light" panose="020B0402020203020204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venir Light" panose="020B0402020203020204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venir Light" panose="020B0402020203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en-US" sz="2400" dirty="0"/>
              <a:t>60 Employers to support computer coding Fall 2019</a:t>
            </a:r>
          </a:p>
          <a:p>
            <a:pPr>
              <a:lnSpc>
                <a:spcPct val="125000"/>
              </a:lnSpc>
            </a:pPr>
            <a:r>
              <a:rPr lang="en-US" sz="2400" dirty="0"/>
              <a:t>7 STEM Employers host middle school tours Fall 2019</a:t>
            </a:r>
          </a:p>
          <a:p>
            <a:pPr>
              <a:lnSpc>
                <a:spcPct val="125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46845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CA78332-B08A-E34C-8A83-D666FBE35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042"/>
            <a:ext cx="12192000" cy="6858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488017F8-6901-234A-B0F9-09B3B3A3C99C}"/>
              </a:ext>
            </a:extLst>
          </p:cNvPr>
          <p:cNvSpPr txBox="1">
            <a:spLocks/>
          </p:cNvSpPr>
          <p:nvPr/>
        </p:nvSpPr>
        <p:spPr>
          <a:xfrm>
            <a:off x="385011" y="-152810"/>
            <a:ext cx="114431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Avenir Light" panose="020B0402020203020204" pitchFamily="34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/>
              <a:t>Business Ask #3 – Expose Students/Educators to the Industry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B97193F-FA29-41D6-9555-DCEFF65ED647}"/>
              </a:ext>
            </a:extLst>
          </p:cNvPr>
          <p:cNvSpPr txBox="1">
            <a:spLocks/>
          </p:cNvSpPr>
          <p:nvPr/>
        </p:nvSpPr>
        <p:spPr>
          <a:xfrm>
            <a:off x="720213" y="237416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Avenir Light" panose="020B0402020203020204" pitchFamily="34" charset="77"/>
                <a:ea typeface="+mj-ea"/>
                <a:cs typeface="+mj-cs"/>
              </a:defRPr>
            </a:lvl1pPr>
          </a:lstStyle>
          <a:p>
            <a:r>
              <a:rPr lang="en-US" sz="3200" dirty="0"/>
              <a:t>Coordinate Career Fairs that Lead to Program Enrollment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19D9198E-7527-4D1F-A639-175846E4AF75}"/>
              </a:ext>
            </a:extLst>
          </p:cNvPr>
          <p:cNvSpPr txBox="1">
            <a:spLocks/>
          </p:cNvSpPr>
          <p:nvPr/>
        </p:nvSpPr>
        <p:spPr>
          <a:xfrm>
            <a:off x="727962" y="3303766"/>
            <a:ext cx="10515600" cy="1461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venir Light" panose="020B0402020203020204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venir Light" panose="020B0402020203020204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venir Light" panose="020B0402020203020204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venir Light" panose="020B0402020203020204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venir Light" panose="020B0402020203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dirty="0"/>
              <a:t>300 employers participate in Class of 2020 Career Fairs</a:t>
            </a:r>
          </a:p>
          <a:p>
            <a:pPr>
              <a:lnSpc>
                <a:spcPct val="125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41918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E5B0C6C-65A8-0147-854E-859A7AE29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042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C9B7E3-8563-445C-9F60-DEF9CA181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9969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Earn &amp; Learn Opportunities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FB7FEE-BA99-4AC5-9A2E-8D4FBC3DC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03427"/>
            <a:ext cx="10515600" cy="226272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Employers hire 1000 student interns on </a:t>
            </a:r>
            <a:r>
              <a:rPr lang="en-US" sz="2400" dirty="0">
                <a:hlinkClick r:id="rId3"/>
              </a:rPr>
              <a:t>HireUTexas.com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Employers post intern/employment opportunities on </a:t>
            </a:r>
            <a:r>
              <a:rPr lang="en-US" sz="2400" dirty="0">
                <a:hlinkClick r:id="rId4"/>
              </a:rPr>
              <a:t>TexasInternshipChallenge.com</a:t>
            </a: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88017F8-6901-234A-B0F9-09B3B3A3C99C}"/>
              </a:ext>
            </a:extLst>
          </p:cNvPr>
          <p:cNvSpPr txBox="1">
            <a:spLocks/>
          </p:cNvSpPr>
          <p:nvPr/>
        </p:nvSpPr>
        <p:spPr>
          <a:xfrm>
            <a:off x="0" y="-136768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Avenir Light" panose="020B0402020203020204" pitchFamily="34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/>
              <a:t>Business Ask #4 – Deepen Hiring Continuum</a:t>
            </a:r>
          </a:p>
        </p:txBody>
      </p:sp>
    </p:spTree>
    <p:extLst>
      <p:ext uri="{BB962C8B-B14F-4D97-AF65-F5344CB8AC3E}">
        <p14:creationId xmlns:p14="http://schemas.microsoft.com/office/powerpoint/2010/main" val="611692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AFBECB-68D6-5F45-887F-29EBEB66F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6042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C9B7E3-8563-445C-9F60-DEF9CA181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9521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Grow Apprenticeship Program &amp; Slots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FB7FEE-BA99-4AC5-9A2E-8D4FBC3DC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627" y="2450972"/>
            <a:ext cx="10515600" cy="3203575"/>
          </a:xfrm>
        </p:spPr>
        <p:txBody>
          <a:bodyPr>
            <a:normAutofit/>
          </a:bodyPr>
          <a:lstStyle/>
          <a:p>
            <a:pPr>
              <a:lnSpc>
                <a:spcPct val="125000"/>
              </a:lnSpc>
            </a:pPr>
            <a:r>
              <a:rPr lang="en-US" sz="2400" dirty="0"/>
              <a:t>Sign up for Apprenticeship 101 Session Fall 2019</a:t>
            </a:r>
          </a:p>
          <a:p>
            <a:pPr>
              <a:lnSpc>
                <a:spcPct val="125000"/>
              </a:lnSpc>
            </a:pPr>
            <a:r>
              <a:rPr lang="en-US" sz="2400" dirty="0"/>
              <a:t>Local Hire Incentive Program - $3K/year</a:t>
            </a:r>
          </a:p>
          <a:p>
            <a:pPr>
              <a:lnSpc>
                <a:spcPct val="125000"/>
              </a:lnSpc>
            </a:pPr>
            <a:r>
              <a:rPr lang="en-US" sz="2400" dirty="0"/>
              <a:t>Co-Design modern apprenticeship program with ACC</a:t>
            </a:r>
          </a:p>
          <a:p>
            <a:pPr>
              <a:lnSpc>
                <a:spcPct val="125000"/>
              </a:lnSpc>
            </a:pPr>
            <a:r>
              <a:rPr lang="en-US" sz="2400" dirty="0"/>
              <a:t>Inquire about customized training opportunities and possible state or federal funding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AB21907-D557-6D43-84EC-0AC8DFFF439A}"/>
              </a:ext>
            </a:extLst>
          </p:cNvPr>
          <p:cNvSpPr txBox="1">
            <a:spLocks/>
          </p:cNvSpPr>
          <p:nvPr/>
        </p:nvSpPr>
        <p:spPr>
          <a:xfrm>
            <a:off x="0" y="-136768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Avenir Light" panose="020B0402020203020204" pitchFamily="34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/>
              <a:t>Business Ask #4 – Deepen Hiring Continuum</a:t>
            </a:r>
          </a:p>
        </p:txBody>
      </p:sp>
    </p:spTree>
    <p:extLst>
      <p:ext uri="{BB962C8B-B14F-4D97-AF65-F5344CB8AC3E}">
        <p14:creationId xmlns:p14="http://schemas.microsoft.com/office/powerpoint/2010/main" val="219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1042</TotalTime>
  <Words>296</Words>
  <Application>Microsoft Office PowerPoint</Application>
  <PresentationFormat>Widescreen</PresentationFormat>
  <Paragraphs>38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Avenir Book</vt:lpstr>
      <vt:lpstr>Avenir Light</vt:lpstr>
      <vt:lpstr>Arial</vt:lpstr>
      <vt:lpstr>Calibri</vt:lpstr>
      <vt:lpstr>Office Theme</vt:lpstr>
      <vt:lpstr>PowerPoint Presentation</vt:lpstr>
      <vt:lpstr>Participate in Industry Steering Councils’ Strategic Plans</vt:lpstr>
      <vt:lpstr>Message Incumbent Talent to Upskill Through Shared Industry Training</vt:lpstr>
      <vt:lpstr>Bring Educators to the Employers</vt:lpstr>
      <vt:lpstr>PowerPoint Presentation</vt:lpstr>
      <vt:lpstr>PowerPoint Presentation</vt:lpstr>
      <vt:lpstr>Earn &amp; Learn Opportunities</vt:lpstr>
      <vt:lpstr>Grow Apprenticeship Program &amp; Slots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Ecklund</dc:creator>
  <cp:lastModifiedBy>Kwee Lan Teo</cp:lastModifiedBy>
  <cp:revision>120</cp:revision>
  <cp:lastPrinted>2019-06-12T13:44:18Z</cp:lastPrinted>
  <dcterms:created xsi:type="dcterms:W3CDTF">2019-06-05T00:22:25Z</dcterms:created>
  <dcterms:modified xsi:type="dcterms:W3CDTF">2019-06-14T17:13:56Z</dcterms:modified>
</cp:coreProperties>
</file>