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06" r:id="rId1"/>
  </p:sldMasterIdLst>
  <p:notesMasterIdLst>
    <p:notesMasterId r:id="rId11"/>
  </p:notesMasterIdLst>
  <p:sldIdLst>
    <p:sldId id="256" r:id="rId2"/>
    <p:sldId id="324" r:id="rId3"/>
    <p:sldId id="280" r:id="rId4"/>
    <p:sldId id="321" r:id="rId5"/>
    <p:sldId id="298" r:id="rId6"/>
    <p:sldId id="300" r:id="rId7"/>
    <p:sldId id="319" r:id="rId8"/>
    <p:sldId id="322" r:id="rId9"/>
    <p:sldId id="323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7" autoAdjust="0"/>
    <p:restoredTop sz="89758" autoAdjust="0"/>
  </p:normalViewPr>
  <p:slideViewPr>
    <p:cSldViewPr snapToGrid="0">
      <p:cViewPr varScale="1">
        <p:scale>
          <a:sx n="104" d="100"/>
          <a:sy n="104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74728652094689"/>
          <c:y val="0.14024880238104992"/>
          <c:w val="0.84849963000253614"/>
          <c:h val="0.736449625996993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Exp!$A$4</c:f>
              <c:strCache>
                <c:ptCount val="1"/>
                <c:pt idx="0">
                  <c:v>Base Expenditures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Exp!$B$3:$F$3</c:f>
              <c:strCache>
                <c:ptCount val="5"/>
                <c:pt idx="0">
                  <c:v>FY 2019-20</c:v>
                </c:pt>
                <c:pt idx="1">
                  <c:v>FY 2020-21</c:v>
                </c:pt>
                <c:pt idx="2">
                  <c:v>FY 2021-22</c:v>
                </c:pt>
                <c:pt idx="3">
                  <c:v>FY 2022-23</c:v>
                </c:pt>
                <c:pt idx="4">
                  <c:v>FY 2023-24</c:v>
                </c:pt>
              </c:strCache>
            </c:strRef>
          </c:cat>
          <c:val>
            <c:numRef>
              <c:f>Exp!$B$4:$F$4</c:f>
              <c:numCache>
                <c:formatCode>#,##0_);\(#,##0\)</c:formatCode>
                <c:ptCount val="5"/>
                <c:pt idx="0">
                  <c:v>1071695497</c:v>
                </c:pt>
                <c:pt idx="1">
                  <c:v>1117663030</c:v>
                </c:pt>
                <c:pt idx="2">
                  <c:v>1162046798</c:v>
                </c:pt>
                <c:pt idx="3">
                  <c:v>1207241697</c:v>
                </c:pt>
                <c:pt idx="4">
                  <c:v>1254341894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1A-42FA-A01E-7E6415272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8426744"/>
        <c:axId val="56843027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Exp!#REF!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Exp!$B$3:$F$3</c15:sqref>
                        </c15:formulaRef>
                      </c:ext>
                    </c:extLst>
                    <c:strCache>
                      <c:ptCount val="5"/>
                      <c:pt idx="0">
                        <c:v>FY 2019-20</c:v>
                      </c:pt>
                      <c:pt idx="1">
                        <c:v>FY 2020-21</c:v>
                      </c:pt>
                      <c:pt idx="2">
                        <c:v>FY 2021-22</c:v>
                      </c:pt>
                      <c:pt idx="3">
                        <c:v>FY 2022-23</c:v>
                      </c:pt>
                      <c:pt idx="4">
                        <c:v>FY 2023-24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Exp!#REF!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061A-42FA-A01E-7E6415272BDC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4"/>
          <c:order val="3"/>
          <c:tx>
            <c:strRef>
              <c:f>Rev!$A$6</c:f>
              <c:strCache>
                <c:ptCount val="1"/>
                <c:pt idx="0">
                  <c:v>Revenue at 3.5%</c:v>
                </c:pt>
              </c:strCache>
            </c:strRef>
          </c:tx>
          <c:spPr>
            <a:ln w="38100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val>
            <c:numRef>
              <c:f>Rev!$B$6:$F$6</c:f>
              <c:numCache>
                <c:formatCode>#,##0_);\(#,##0\)</c:formatCode>
                <c:ptCount val="5"/>
                <c:pt idx="0">
                  <c:v>1071695497</c:v>
                </c:pt>
                <c:pt idx="1">
                  <c:v>1099196418</c:v>
                </c:pt>
                <c:pt idx="2">
                  <c:v>1127523841</c:v>
                </c:pt>
                <c:pt idx="3">
                  <c:v>1161813268</c:v>
                </c:pt>
                <c:pt idx="4">
                  <c:v>1196136736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61A-42FA-A01E-7E6415272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426744"/>
        <c:axId val="568430272"/>
        <c:extLst>
          <c:ext xmlns:c15="http://schemas.microsoft.com/office/drawing/2012/chart" uri="{02D57815-91ED-43cb-92C2-25804820EDAC}">
            <c15:filteredLine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Rev!$A$4</c15:sqref>
                        </c15:formulaRef>
                      </c:ext>
                    </c:extLst>
                    <c:strCache>
                      <c:ptCount val="1"/>
                      <c:pt idx="0">
                        <c:v>Revenue at 8%</c:v>
                      </c:pt>
                    </c:strCache>
                  </c:strRef>
                </c:tx>
                <c:spPr>
                  <a:ln w="3810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8"/>
                  <c:spPr>
                    <a:solidFill>
                      <a:schemeClr val="accent4"/>
                    </a:solidFill>
                    <a:ln>
                      <a:noFill/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Rev!$B$4:$F$4</c15:sqref>
                        </c15:formulaRef>
                      </c:ext>
                    </c:extLst>
                    <c:numCache>
                      <c:formatCode>#,##0_);\(#,##0\)</c:formatCode>
                      <c:ptCount val="5"/>
                      <c:pt idx="0">
                        <c:v>1087929704</c:v>
                      </c:pt>
                      <c:pt idx="1">
                        <c:v>1144332845</c:v>
                      </c:pt>
                      <c:pt idx="2">
                        <c:v>1199424573</c:v>
                      </c:pt>
                      <c:pt idx="3">
                        <c:v>1263627060</c:v>
                      </c:pt>
                      <c:pt idx="4">
                        <c:v>1331413107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061A-42FA-A01E-7E6415272BDC}"/>
                  </c:ext>
                </c:extLst>
              </c15:ser>
            </c15:filteredLineSeries>
          </c:ext>
        </c:extLst>
      </c:lineChart>
      <c:catAx>
        <c:axId val="568426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430272"/>
        <c:crosses val="autoZero"/>
        <c:auto val="1"/>
        <c:lblAlgn val="ctr"/>
        <c:lblOffset val="100"/>
        <c:noMultiLvlLbl val="0"/>
      </c:catAx>
      <c:valAx>
        <c:axId val="568430272"/>
        <c:scaling>
          <c:orientation val="minMax"/>
          <c:max val="1350000000"/>
          <c:min val="6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42674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953982005569352E-2"/>
                <c:y val="0.42526083115495661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627312608114882"/>
          <c:y val="5.3044491922441345E-2"/>
          <c:w val="0.77714607135509783"/>
          <c:h val="6.61672968153793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1611C8-B333-4AC4-BA0C-ECC4A4DABA2D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EAE6794-C818-4190-90E9-78A9734B44B6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Austin Energy</a:t>
          </a:r>
          <a:endParaRPr lang="en-US" dirty="0">
            <a:solidFill>
              <a:schemeClr val="bg1"/>
            </a:solidFill>
          </a:endParaRPr>
        </a:p>
      </dgm:t>
    </dgm:pt>
    <dgm:pt modelId="{4A0CC509-1846-4B81-9BB7-29E7A2FA81FB}" type="parTrans" cxnId="{4C20B9D8-4D15-48D6-BB35-1EC18BF2E049}">
      <dgm:prSet/>
      <dgm:spPr/>
      <dgm:t>
        <a:bodyPr/>
        <a:lstStyle/>
        <a:p>
          <a:endParaRPr lang="en-US"/>
        </a:p>
      </dgm:t>
    </dgm:pt>
    <dgm:pt modelId="{852E7EC4-DD44-4E1C-B429-FDFE89FD93ED}" type="sibTrans" cxnId="{4C20B9D8-4D15-48D6-BB35-1EC18BF2E049}">
      <dgm:prSet/>
      <dgm:spPr/>
      <dgm:t>
        <a:bodyPr/>
        <a:lstStyle/>
        <a:p>
          <a:endParaRPr lang="en-US"/>
        </a:p>
      </dgm:t>
    </dgm:pt>
    <dgm:pt modelId="{D298DBA4-37B6-4D24-B68B-D2D920787DD1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/>
            <a:t>Revenue Caps</a:t>
          </a:r>
          <a:endParaRPr lang="en-US" dirty="0"/>
        </a:p>
      </dgm:t>
    </dgm:pt>
    <dgm:pt modelId="{B7654FD7-5EE0-43E7-9C6E-652887740D20}" type="parTrans" cxnId="{8BF316E1-EFD3-47EF-A577-B0505740431E}">
      <dgm:prSet/>
      <dgm:spPr/>
      <dgm:t>
        <a:bodyPr/>
        <a:lstStyle/>
        <a:p>
          <a:endParaRPr lang="en-US"/>
        </a:p>
      </dgm:t>
    </dgm:pt>
    <dgm:pt modelId="{3A78A9EB-F9BB-44F1-99A4-5BA5850B8FCA}" type="sibTrans" cxnId="{8BF316E1-EFD3-47EF-A577-B0505740431E}">
      <dgm:prSet/>
      <dgm:spPr/>
      <dgm:t>
        <a:bodyPr/>
        <a:lstStyle/>
        <a:p>
          <a:endParaRPr lang="en-US"/>
        </a:p>
      </dgm:t>
    </dgm:pt>
    <dgm:pt modelId="{900B0768-4BEB-428F-A233-E25E8EACD49F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/>
            <a:t>Red Light Cameras</a:t>
          </a:r>
          <a:endParaRPr lang="en-US" dirty="0"/>
        </a:p>
      </dgm:t>
    </dgm:pt>
    <dgm:pt modelId="{D4A17CC2-E225-44B0-97BE-F453CB931CB7}" type="parTrans" cxnId="{24503C3A-69EA-460B-9F20-37D310C40648}">
      <dgm:prSet/>
      <dgm:spPr/>
      <dgm:t>
        <a:bodyPr/>
        <a:lstStyle/>
        <a:p>
          <a:endParaRPr lang="en-US"/>
        </a:p>
      </dgm:t>
    </dgm:pt>
    <dgm:pt modelId="{A280AA55-E788-4C5E-B24F-4E518A8EF0ED}" type="sibTrans" cxnId="{24503C3A-69EA-460B-9F20-37D310C40648}">
      <dgm:prSet/>
      <dgm:spPr/>
      <dgm:t>
        <a:bodyPr/>
        <a:lstStyle/>
        <a:p>
          <a:endParaRPr lang="en-US"/>
        </a:p>
      </dgm:t>
    </dgm:pt>
    <dgm:pt modelId="{06C5D6AE-3BF9-4EC5-8776-1425454AEE99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 smtClean="0"/>
            <a:t>Zoning / Short-term Rentals</a:t>
          </a:r>
          <a:endParaRPr lang="en-US" dirty="0"/>
        </a:p>
      </dgm:t>
    </dgm:pt>
    <dgm:pt modelId="{D7E312D0-34A0-4ED7-8E0B-B873FCFF3CF1}" type="parTrans" cxnId="{6294CB7E-780D-4ADA-8FBF-622F0D18B66F}">
      <dgm:prSet/>
      <dgm:spPr/>
      <dgm:t>
        <a:bodyPr/>
        <a:lstStyle/>
        <a:p>
          <a:endParaRPr lang="en-US"/>
        </a:p>
      </dgm:t>
    </dgm:pt>
    <dgm:pt modelId="{BF26B5DE-82D7-4A8D-A310-DE66491E7248}" type="sibTrans" cxnId="{6294CB7E-780D-4ADA-8FBF-622F0D18B66F}">
      <dgm:prSet/>
      <dgm:spPr/>
      <dgm:t>
        <a:bodyPr/>
        <a:lstStyle/>
        <a:p>
          <a:endParaRPr lang="en-US"/>
        </a:p>
      </dgm:t>
    </dgm:pt>
    <dgm:pt modelId="{55A51A6D-C2C8-4852-AEFC-128D723E8B29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 smtClean="0"/>
            <a:t>Employees’ Rights and Benefits</a:t>
          </a:r>
          <a:endParaRPr lang="en-US" dirty="0"/>
        </a:p>
      </dgm:t>
    </dgm:pt>
    <dgm:pt modelId="{17B18397-E8D1-45E5-900B-09A5703781B6}" type="parTrans" cxnId="{CBABE80E-2F13-40F4-B87D-CE099E4FED13}">
      <dgm:prSet/>
      <dgm:spPr/>
      <dgm:t>
        <a:bodyPr/>
        <a:lstStyle/>
        <a:p>
          <a:endParaRPr lang="en-US"/>
        </a:p>
      </dgm:t>
    </dgm:pt>
    <dgm:pt modelId="{BA6CBF73-DB6D-4286-88C1-3F23E8DF1C7E}" type="sibTrans" cxnId="{CBABE80E-2F13-40F4-B87D-CE099E4FED13}">
      <dgm:prSet/>
      <dgm:spPr/>
      <dgm:t>
        <a:bodyPr/>
        <a:lstStyle/>
        <a:p>
          <a:endParaRPr lang="en-US"/>
        </a:p>
      </dgm:t>
    </dgm:pt>
    <dgm:pt modelId="{0CE35430-F52B-4FD0-AE72-7403B8DDF00F}">
      <dgm:prSet/>
      <dgm:spPr>
        <a:gradFill flip="none" rotWithShape="1">
          <a:gsLst>
            <a:gs pos="0">
              <a:srgbClr val="00B050"/>
            </a:gs>
            <a:gs pos="51000">
              <a:srgbClr val="00B050"/>
            </a:gs>
            <a:gs pos="51000">
              <a:srgbClr val="FF0000"/>
            </a:gs>
          </a:gsLst>
          <a:lin ang="10800000" scaled="0"/>
          <a:tileRect/>
        </a:gradFill>
      </dgm:spPr>
      <dgm:t>
        <a:bodyPr/>
        <a:lstStyle/>
        <a:p>
          <a:pPr rtl="0"/>
          <a:r>
            <a:rPr lang="en-US" dirty="0" smtClean="0"/>
            <a:t> Bathrooms</a:t>
          </a:r>
          <a:endParaRPr lang="en-US" dirty="0"/>
        </a:p>
      </dgm:t>
    </dgm:pt>
    <dgm:pt modelId="{A8949B0D-3C25-418E-A23E-EE45CD7BA94F}" type="parTrans" cxnId="{F34567F1-D5EF-4680-8467-CF9C335BDE84}">
      <dgm:prSet/>
      <dgm:spPr/>
      <dgm:t>
        <a:bodyPr/>
        <a:lstStyle/>
        <a:p>
          <a:endParaRPr lang="en-US"/>
        </a:p>
      </dgm:t>
    </dgm:pt>
    <dgm:pt modelId="{30E8AA5F-AEE0-4D32-922A-68298B8FBE90}" type="sibTrans" cxnId="{F34567F1-D5EF-4680-8467-CF9C335BDE84}">
      <dgm:prSet/>
      <dgm:spPr/>
      <dgm:t>
        <a:bodyPr/>
        <a:lstStyle/>
        <a:p>
          <a:endParaRPr lang="en-US"/>
        </a:p>
      </dgm:t>
    </dgm:pt>
    <dgm:pt modelId="{F9522BA1-4912-416E-AF02-19CCBA77D434}">
      <dgm:prSet custT="1"/>
      <dgm:spPr>
        <a:solidFill>
          <a:srgbClr val="00B050"/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en-US" sz="2000" dirty="0" smtClean="0"/>
            <a:t>Super Preemption</a:t>
          </a:r>
          <a:endParaRPr lang="en-US" sz="2000" dirty="0"/>
        </a:p>
      </dgm:t>
    </dgm:pt>
    <dgm:pt modelId="{022134C1-C914-41F8-BA4B-B9DB3DF23659}" type="parTrans" cxnId="{F1E88E0B-AC5D-40B1-A2CD-EB7A876766FB}">
      <dgm:prSet/>
      <dgm:spPr/>
      <dgm:t>
        <a:bodyPr/>
        <a:lstStyle/>
        <a:p>
          <a:endParaRPr lang="en-US"/>
        </a:p>
      </dgm:t>
    </dgm:pt>
    <dgm:pt modelId="{57E4A713-3551-417D-8B14-DF2E52124A63}" type="sibTrans" cxnId="{F1E88E0B-AC5D-40B1-A2CD-EB7A876766FB}">
      <dgm:prSet/>
      <dgm:spPr/>
      <dgm:t>
        <a:bodyPr/>
        <a:lstStyle/>
        <a:p>
          <a:endParaRPr lang="en-US"/>
        </a:p>
      </dgm:t>
    </dgm:pt>
    <dgm:pt modelId="{9E0E832F-E8B9-46BD-A716-7E872139C60B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Austin Water</a:t>
          </a:r>
          <a:endParaRPr lang="en-US" dirty="0">
            <a:solidFill>
              <a:schemeClr val="bg1"/>
            </a:solidFill>
          </a:endParaRPr>
        </a:p>
      </dgm:t>
    </dgm:pt>
    <dgm:pt modelId="{1E02B032-9AD6-44E9-A514-617F422E2678}" type="parTrans" cxnId="{3DD3590A-4F49-44FB-B868-878B77C92E3A}">
      <dgm:prSet/>
      <dgm:spPr/>
      <dgm:t>
        <a:bodyPr/>
        <a:lstStyle/>
        <a:p>
          <a:endParaRPr lang="en-US"/>
        </a:p>
      </dgm:t>
    </dgm:pt>
    <dgm:pt modelId="{04CE0657-7969-438C-B140-90529AC55C6B}" type="sibTrans" cxnId="{3DD3590A-4F49-44FB-B868-878B77C92E3A}">
      <dgm:prSet/>
      <dgm:spPr/>
      <dgm:t>
        <a:bodyPr/>
        <a:lstStyle/>
        <a:p>
          <a:endParaRPr lang="en-US"/>
        </a:p>
      </dgm:t>
    </dgm:pt>
    <dgm:pt modelId="{15885D65-F5D2-4005-977F-90A14AE0980A}">
      <dgm:prSet/>
      <dgm:spPr>
        <a:gradFill rotWithShape="0">
          <a:gsLst>
            <a:gs pos="52000">
              <a:srgbClr val="FF0000"/>
            </a:gs>
            <a:gs pos="52000">
              <a:srgbClr val="00B050"/>
            </a:gs>
          </a:gsLst>
          <a:lin ang="0" scaled="1"/>
        </a:gradFill>
      </dgm:spPr>
      <dgm:t>
        <a:bodyPr/>
        <a:lstStyle/>
        <a:p>
          <a:pPr rtl="0"/>
          <a:r>
            <a:rPr lang="en-US" dirty="0" smtClean="0"/>
            <a:t>Planned Parenthood</a:t>
          </a:r>
          <a:endParaRPr lang="en-US" dirty="0"/>
        </a:p>
      </dgm:t>
    </dgm:pt>
    <dgm:pt modelId="{42213078-D60E-451F-BAEB-C9DC03230408}" type="parTrans" cxnId="{C80B6331-ACD5-41CD-B23D-64885CB8BAC7}">
      <dgm:prSet/>
      <dgm:spPr/>
      <dgm:t>
        <a:bodyPr/>
        <a:lstStyle/>
        <a:p>
          <a:endParaRPr lang="en-US"/>
        </a:p>
      </dgm:t>
    </dgm:pt>
    <dgm:pt modelId="{0EDF8BD7-7D1A-4D6F-9459-70F0BFE7C3A9}" type="sibTrans" cxnId="{C80B6331-ACD5-41CD-B23D-64885CB8BAC7}">
      <dgm:prSet/>
      <dgm:spPr/>
      <dgm:t>
        <a:bodyPr/>
        <a:lstStyle/>
        <a:p>
          <a:endParaRPr lang="en-US"/>
        </a:p>
      </dgm:t>
    </dgm:pt>
    <dgm:pt modelId="{908B021B-CC02-426A-8733-88A3A392AEB6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1800" dirty="0" smtClean="0"/>
            <a:t>Annexation Part II: ETJ Regulation</a:t>
          </a:r>
          <a:endParaRPr lang="en-US" sz="1800" dirty="0"/>
        </a:p>
      </dgm:t>
    </dgm:pt>
    <dgm:pt modelId="{B49C14C6-FB22-489D-8851-ABEC43307685}" type="parTrans" cxnId="{95C2186B-C38F-4E32-9960-8FE63EC2E05F}">
      <dgm:prSet/>
      <dgm:spPr/>
      <dgm:t>
        <a:bodyPr/>
        <a:lstStyle/>
        <a:p>
          <a:endParaRPr lang="en-US"/>
        </a:p>
      </dgm:t>
    </dgm:pt>
    <dgm:pt modelId="{5E26E94E-5B55-4916-B0CC-DCC273F0C467}" type="sibTrans" cxnId="{95C2186B-C38F-4E32-9960-8FE63EC2E05F}">
      <dgm:prSet/>
      <dgm:spPr/>
      <dgm:t>
        <a:bodyPr/>
        <a:lstStyle/>
        <a:p>
          <a:endParaRPr lang="en-US"/>
        </a:p>
      </dgm:t>
    </dgm:pt>
    <dgm:pt modelId="{1D289C84-1869-4837-B1AE-4CCE93584CBA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 smtClean="0"/>
            <a:t>No City Lobbying</a:t>
          </a:r>
          <a:endParaRPr lang="en-US" dirty="0"/>
        </a:p>
      </dgm:t>
    </dgm:pt>
    <dgm:pt modelId="{2C9E2CE9-6C45-4CF9-8804-5FD6182FEDD5}" type="parTrans" cxnId="{2D51A0F0-7FEC-46E8-A37A-EAA2171B7599}">
      <dgm:prSet/>
      <dgm:spPr/>
      <dgm:t>
        <a:bodyPr/>
        <a:lstStyle/>
        <a:p>
          <a:endParaRPr lang="en-US"/>
        </a:p>
      </dgm:t>
    </dgm:pt>
    <dgm:pt modelId="{400DEB8C-F65C-431E-B734-8E95CAFF5D17}" type="sibTrans" cxnId="{2D51A0F0-7FEC-46E8-A37A-EAA2171B7599}">
      <dgm:prSet/>
      <dgm:spPr/>
      <dgm:t>
        <a:bodyPr/>
        <a:lstStyle/>
        <a:p>
          <a:endParaRPr lang="en-US"/>
        </a:p>
      </dgm:t>
    </dgm:pt>
    <dgm:pt modelId="{5A040E3B-1B57-4BAD-83E9-34F3D05F9F6F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Cable Fees</a:t>
          </a:r>
          <a:endParaRPr lang="en-US" dirty="0">
            <a:solidFill>
              <a:schemeClr val="bg1"/>
            </a:solidFill>
          </a:endParaRPr>
        </a:p>
      </dgm:t>
    </dgm:pt>
    <dgm:pt modelId="{33A0B38E-276A-4312-BC97-774CB3EA5982}" type="parTrans" cxnId="{E2C6E45F-E105-4F4C-87EE-5A34403922E5}">
      <dgm:prSet/>
      <dgm:spPr/>
      <dgm:t>
        <a:bodyPr/>
        <a:lstStyle/>
        <a:p>
          <a:endParaRPr lang="en-US"/>
        </a:p>
      </dgm:t>
    </dgm:pt>
    <dgm:pt modelId="{29823A31-EF1A-45BB-8BEC-A00D8153CFB0}" type="sibTrans" cxnId="{E2C6E45F-E105-4F4C-87EE-5A34403922E5}">
      <dgm:prSet/>
      <dgm:spPr/>
      <dgm:t>
        <a:bodyPr/>
        <a:lstStyle/>
        <a:p>
          <a:endParaRPr lang="en-US"/>
        </a:p>
      </dgm:t>
    </dgm:pt>
    <dgm:pt modelId="{F990753D-7A4A-4385-9459-37AC2B0DB611}" type="pres">
      <dgm:prSet presAssocID="{721611C8-B333-4AC4-BA0C-ECC4A4DABA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255B49-4CC9-4FF5-BFD4-EDC7AB0E961F}" type="pres">
      <dgm:prSet presAssocID="{0EAE6794-C818-4190-90E9-78A9734B44B6}" presName="node" presStyleLbl="node1" presStyleIdx="0" presStyleCnt="12" custAng="0" custScaleX="25274" custScaleY="23163" custLinFactNeighborX="40119" custLinFactNeighborY="12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7B8EA-D0AD-432A-A752-48631E427385}" type="pres">
      <dgm:prSet presAssocID="{852E7EC4-DD44-4E1C-B429-FDFE89FD93ED}" presName="sibTrans" presStyleCnt="0"/>
      <dgm:spPr/>
    </dgm:pt>
    <dgm:pt modelId="{4B48DEE7-5ED4-409B-A140-D5B019A4991B}" type="pres">
      <dgm:prSet presAssocID="{D298DBA4-37B6-4D24-B68B-D2D920787DD1}" presName="node" presStyleLbl="node1" presStyleIdx="1" presStyleCnt="12" custAng="0" custScaleX="25274" custScaleY="23163" custLinFactNeighborX="31781" custLinFactNeighborY="12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B4239-A1ED-44A9-9858-E4B16EEF2A0D}" type="pres">
      <dgm:prSet presAssocID="{3A78A9EB-F9BB-44F1-99A4-5BA5850B8FCA}" presName="sibTrans" presStyleCnt="0"/>
      <dgm:spPr/>
    </dgm:pt>
    <dgm:pt modelId="{ABD5BB04-C400-412E-B4C2-88E175A3A5F9}" type="pres">
      <dgm:prSet presAssocID="{900B0768-4BEB-428F-A233-E25E8EACD49F}" presName="node" presStyleLbl="node1" presStyleIdx="2" presStyleCnt="12" custAng="0" custScaleX="25274" custScaleY="23163" custLinFactNeighborX="-3268" custLinFactNeighborY="637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95F75-E2A4-4DB7-B8DE-9B27BDE9FEC3}" type="pres">
      <dgm:prSet presAssocID="{A280AA55-E788-4C5E-B24F-4E518A8EF0ED}" presName="sibTrans" presStyleCnt="0"/>
      <dgm:spPr/>
    </dgm:pt>
    <dgm:pt modelId="{D590E2E0-C573-492A-8DF5-FA56389ECBBE}" type="pres">
      <dgm:prSet presAssocID="{15885D65-F5D2-4005-977F-90A14AE0980A}" presName="node" presStyleLbl="node1" presStyleIdx="3" presStyleCnt="12" custAng="0" custScaleX="25274" custScaleY="23163" custLinFactNeighborX="-11980" custLinFactNeighborY="64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6EB06-2099-4035-97D6-071279FFCCF7}" type="pres">
      <dgm:prSet presAssocID="{0EDF8BD7-7D1A-4D6F-9459-70F0BFE7C3A9}" presName="sibTrans" presStyleCnt="0"/>
      <dgm:spPr/>
    </dgm:pt>
    <dgm:pt modelId="{4C4DD049-AD29-4386-A004-4554CD703D07}" type="pres">
      <dgm:prSet presAssocID="{06C5D6AE-3BF9-4EC5-8776-1425454AEE99}" presName="node" presStyleLbl="node1" presStyleIdx="4" presStyleCnt="12" custAng="0" custScaleX="25274" custScaleY="23163" custLinFactNeighborX="13159" custLinFactNeighborY="23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BB6A1-2088-435C-A24E-3CB3DC2C9FEB}" type="pres">
      <dgm:prSet presAssocID="{BF26B5DE-82D7-4A8D-A310-DE66491E7248}" presName="sibTrans" presStyleCnt="0"/>
      <dgm:spPr/>
    </dgm:pt>
    <dgm:pt modelId="{D5DD2D26-8957-42E7-A02F-4AA55EC95F6C}" type="pres">
      <dgm:prSet presAssocID="{55A51A6D-C2C8-4852-AEFC-128D723E8B29}" presName="node" presStyleLbl="node1" presStyleIdx="5" presStyleCnt="12" custAng="0" custScaleX="25274" custScaleY="23163" custLinFactNeighborX="4845" custLinFactNeighborY="23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1F71B-57FD-414B-91A0-DCFD3289F69C}" type="pres">
      <dgm:prSet presAssocID="{BA6CBF73-DB6D-4286-88C1-3F23E8DF1C7E}" presName="sibTrans" presStyleCnt="0"/>
      <dgm:spPr/>
    </dgm:pt>
    <dgm:pt modelId="{D084B700-8359-4E7B-BB2E-D3555FAECE61}" type="pres">
      <dgm:prSet presAssocID="{0CE35430-F52B-4FD0-AE72-7403B8DDF00F}" presName="node" presStyleLbl="node1" presStyleIdx="6" presStyleCnt="12" custAng="0" custScaleX="25274" custScaleY="23163" custLinFactNeighborX="23554" custLinFactNeighborY="-1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C9F6F-1A60-4E94-877D-E3A352A50491}" type="pres">
      <dgm:prSet presAssocID="{30E8AA5F-AEE0-4D32-922A-68298B8FBE90}" presName="sibTrans" presStyleCnt="0"/>
      <dgm:spPr/>
    </dgm:pt>
    <dgm:pt modelId="{52EC41C3-C265-4CA9-8344-A56AC1E2C49C}" type="pres">
      <dgm:prSet presAssocID="{F9522BA1-4912-416E-AF02-19CCBA77D434}" presName="node" presStyleLbl="node1" presStyleIdx="7" presStyleCnt="12" custAng="0" custScaleX="25274" custScaleY="23163" custLinFactNeighborX="-92438" custLinFactNeighborY="-1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8CCC5-287E-4D75-B6D9-919DEF3859A0}" type="pres">
      <dgm:prSet presAssocID="{57E4A713-3551-417D-8B14-DF2E52124A63}" presName="sibTrans" presStyleCnt="0"/>
      <dgm:spPr/>
    </dgm:pt>
    <dgm:pt modelId="{33182207-C126-47F3-9513-F24F58F0BB82}" type="pres">
      <dgm:prSet presAssocID="{908B021B-CC02-426A-8733-88A3A392AEB6}" presName="node" presStyleLbl="node1" presStyleIdx="8" presStyleCnt="12" custAng="0" custScaleX="25274" custScaleY="23163" custLinFactNeighborX="40274" custLinFactNeighborY="-41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A1E5E-F595-46FE-8295-7824460180CA}" type="pres">
      <dgm:prSet presAssocID="{5E26E94E-5B55-4916-B0CC-DCC273F0C467}" presName="sibTrans" presStyleCnt="0"/>
      <dgm:spPr/>
    </dgm:pt>
    <dgm:pt modelId="{DF650EFE-6517-4EE0-B3A9-898AC4D518E6}" type="pres">
      <dgm:prSet presAssocID="{1D289C84-1869-4837-B1AE-4CCE93584CBA}" presName="node" presStyleLbl="node1" presStyleIdx="9" presStyleCnt="12" custAng="0" custScaleX="25274" custScaleY="23163" custLinFactNeighborX="32115" custLinFactNeighborY="-41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D209E-49EF-4432-B158-15793DFA2C00}" type="pres">
      <dgm:prSet presAssocID="{400DEB8C-F65C-431E-B734-8E95CAFF5D17}" presName="sibTrans" presStyleCnt="0"/>
      <dgm:spPr/>
    </dgm:pt>
    <dgm:pt modelId="{7DBDA85B-AEB6-4A06-BBAF-3A6B68252097}" type="pres">
      <dgm:prSet presAssocID="{9E0E832F-E8B9-46BD-A716-7E872139C60B}" presName="node" presStyleLbl="node1" presStyleIdx="10" presStyleCnt="12" custAng="0" custScaleX="25274" custScaleY="23163" custLinFactNeighborX="-57386" custLinFactNeighborY="-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B8E89-974C-41A0-A66E-7DC6EC07766E}" type="pres">
      <dgm:prSet presAssocID="{04CE0657-7969-438C-B140-90529AC55C6B}" presName="sibTrans" presStyleCnt="0"/>
      <dgm:spPr/>
    </dgm:pt>
    <dgm:pt modelId="{CA772CE4-D675-4712-AE69-F1C03D5F267E}" type="pres">
      <dgm:prSet presAssocID="{5A040E3B-1B57-4BAD-83E9-34F3D05F9F6F}" presName="node" presStyleLbl="node1" presStyleIdx="11" presStyleCnt="12" custAng="0" custScaleX="25274" custScaleY="23163" custLinFactNeighborX="-11918" custLinFactNeighborY="-66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B21C9F-2789-417C-B1E7-1272C04A3D8A}" type="presOf" srcId="{900B0768-4BEB-428F-A233-E25E8EACD49F}" destId="{ABD5BB04-C400-412E-B4C2-88E175A3A5F9}" srcOrd="0" destOrd="0" presId="urn:microsoft.com/office/officeart/2005/8/layout/default"/>
    <dgm:cxn modelId="{EACBD323-2D9A-412E-998E-1633C1273E59}" type="presOf" srcId="{5A040E3B-1B57-4BAD-83E9-34F3D05F9F6F}" destId="{CA772CE4-D675-4712-AE69-F1C03D5F267E}" srcOrd="0" destOrd="0" presId="urn:microsoft.com/office/officeart/2005/8/layout/default"/>
    <dgm:cxn modelId="{6294CB7E-780D-4ADA-8FBF-622F0D18B66F}" srcId="{721611C8-B333-4AC4-BA0C-ECC4A4DABA2D}" destId="{06C5D6AE-3BF9-4EC5-8776-1425454AEE99}" srcOrd="4" destOrd="0" parTransId="{D7E312D0-34A0-4ED7-8E0B-B873FCFF3CF1}" sibTransId="{BF26B5DE-82D7-4A8D-A310-DE66491E7248}"/>
    <dgm:cxn modelId="{B78E6188-C70D-4EDF-93C8-0273B41D8B34}" type="presOf" srcId="{06C5D6AE-3BF9-4EC5-8776-1425454AEE99}" destId="{4C4DD049-AD29-4386-A004-4554CD703D07}" srcOrd="0" destOrd="0" presId="urn:microsoft.com/office/officeart/2005/8/layout/default"/>
    <dgm:cxn modelId="{2A6C31BA-7190-4E28-9C6B-39CE36EA38C4}" type="presOf" srcId="{15885D65-F5D2-4005-977F-90A14AE0980A}" destId="{D590E2E0-C573-492A-8DF5-FA56389ECBBE}" srcOrd="0" destOrd="0" presId="urn:microsoft.com/office/officeart/2005/8/layout/default"/>
    <dgm:cxn modelId="{F34567F1-D5EF-4680-8467-CF9C335BDE84}" srcId="{721611C8-B333-4AC4-BA0C-ECC4A4DABA2D}" destId="{0CE35430-F52B-4FD0-AE72-7403B8DDF00F}" srcOrd="6" destOrd="0" parTransId="{A8949B0D-3C25-418E-A23E-EE45CD7BA94F}" sibTransId="{30E8AA5F-AEE0-4D32-922A-68298B8FBE90}"/>
    <dgm:cxn modelId="{BE9276AA-F208-409D-9162-8ED772E6F399}" type="presOf" srcId="{908B021B-CC02-426A-8733-88A3A392AEB6}" destId="{33182207-C126-47F3-9513-F24F58F0BB82}" srcOrd="0" destOrd="0" presId="urn:microsoft.com/office/officeart/2005/8/layout/default"/>
    <dgm:cxn modelId="{8BF316E1-EFD3-47EF-A577-B0505740431E}" srcId="{721611C8-B333-4AC4-BA0C-ECC4A4DABA2D}" destId="{D298DBA4-37B6-4D24-B68B-D2D920787DD1}" srcOrd="1" destOrd="0" parTransId="{B7654FD7-5EE0-43E7-9C6E-652887740D20}" sibTransId="{3A78A9EB-F9BB-44F1-99A4-5BA5850B8FCA}"/>
    <dgm:cxn modelId="{43287C3A-A85A-4B2C-A0F6-53CC5051BAD7}" type="presOf" srcId="{9E0E832F-E8B9-46BD-A716-7E872139C60B}" destId="{7DBDA85B-AEB6-4A06-BBAF-3A6B68252097}" srcOrd="0" destOrd="0" presId="urn:microsoft.com/office/officeart/2005/8/layout/default"/>
    <dgm:cxn modelId="{E2C6E45F-E105-4F4C-87EE-5A34403922E5}" srcId="{721611C8-B333-4AC4-BA0C-ECC4A4DABA2D}" destId="{5A040E3B-1B57-4BAD-83E9-34F3D05F9F6F}" srcOrd="11" destOrd="0" parTransId="{33A0B38E-276A-4312-BC97-774CB3EA5982}" sibTransId="{29823A31-EF1A-45BB-8BEC-A00D8153CFB0}"/>
    <dgm:cxn modelId="{2D51A0F0-7FEC-46E8-A37A-EAA2171B7599}" srcId="{721611C8-B333-4AC4-BA0C-ECC4A4DABA2D}" destId="{1D289C84-1869-4837-B1AE-4CCE93584CBA}" srcOrd="9" destOrd="0" parTransId="{2C9E2CE9-6C45-4CF9-8804-5FD6182FEDD5}" sibTransId="{400DEB8C-F65C-431E-B734-8E95CAFF5D17}"/>
    <dgm:cxn modelId="{C80B6331-ACD5-41CD-B23D-64885CB8BAC7}" srcId="{721611C8-B333-4AC4-BA0C-ECC4A4DABA2D}" destId="{15885D65-F5D2-4005-977F-90A14AE0980A}" srcOrd="3" destOrd="0" parTransId="{42213078-D60E-451F-BAEB-C9DC03230408}" sibTransId="{0EDF8BD7-7D1A-4D6F-9459-70F0BFE7C3A9}"/>
    <dgm:cxn modelId="{EA8D7E94-9110-48CD-BDAB-E2C82E7C0D86}" type="presOf" srcId="{1D289C84-1869-4837-B1AE-4CCE93584CBA}" destId="{DF650EFE-6517-4EE0-B3A9-898AC4D518E6}" srcOrd="0" destOrd="0" presId="urn:microsoft.com/office/officeart/2005/8/layout/default"/>
    <dgm:cxn modelId="{79C07722-FEB1-4452-BE87-619677B09C49}" type="presOf" srcId="{0CE35430-F52B-4FD0-AE72-7403B8DDF00F}" destId="{D084B700-8359-4E7B-BB2E-D3555FAECE61}" srcOrd="0" destOrd="0" presId="urn:microsoft.com/office/officeart/2005/8/layout/default"/>
    <dgm:cxn modelId="{364ED786-9351-46E2-BA07-6DCD10BFB2F6}" type="presOf" srcId="{F9522BA1-4912-416E-AF02-19CCBA77D434}" destId="{52EC41C3-C265-4CA9-8344-A56AC1E2C49C}" srcOrd="0" destOrd="0" presId="urn:microsoft.com/office/officeart/2005/8/layout/default"/>
    <dgm:cxn modelId="{4C20B9D8-4D15-48D6-BB35-1EC18BF2E049}" srcId="{721611C8-B333-4AC4-BA0C-ECC4A4DABA2D}" destId="{0EAE6794-C818-4190-90E9-78A9734B44B6}" srcOrd="0" destOrd="0" parTransId="{4A0CC509-1846-4B81-9BB7-29E7A2FA81FB}" sibTransId="{852E7EC4-DD44-4E1C-B429-FDFE89FD93ED}"/>
    <dgm:cxn modelId="{7B2418DB-3AFF-4456-95E2-2C1545B8383B}" type="presOf" srcId="{0EAE6794-C818-4190-90E9-78A9734B44B6}" destId="{49255B49-4CC9-4FF5-BFD4-EDC7AB0E961F}" srcOrd="0" destOrd="0" presId="urn:microsoft.com/office/officeart/2005/8/layout/default"/>
    <dgm:cxn modelId="{1B880350-4631-47EF-B38F-0D4EF3892CAC}" type="presOf" srcId="{D298DBA4-37B6-4D24-B68B-D2D920787DD1}" destId="{4B48DEE7-5ED4-409B-A140-D5B019A4991B}" srcOrd="0" destOrd="0" presId="urn:microsoft.com/office/officeart/2005/8/layout/default"/>
    <dgm:cxn modelId="{CBABE80E-2F13-40F4-B87D-CE099E4FED13}" srcId="{721611C8-B333-4AC4-BA0C-ECC4A4DABA2D}" destId="{55A51A6D-C2C8-4852-AEFC-128D723E8B29}" srcOrd="5" destOrd="0" parTransId="{17B18397-E8D1-45E5-900B-09A5703781B6}" sibTransId="{BA6CBF73-DB6D-4286-88C1-3F23E8DF1C7E}"/>
    <dgm:cxn modelId="{3DD3590A-4F49-44FB-B868-878B77C92E3A}" srcId="{721611C8-B333-4AC4-BA0C-ECC4A4DABA2D}" destId="{9E0E832F-E8B9-46BD-A716-7E872139C60B}" srcOrd="10" destOrd="0" parTransId="{1E02B032-9AD6-44E9-A514-617F422E2678}" sibTransId="{04CE0657-7969-438C-B140-90529AC55C6B}"/>
    <dgm:cxn modelId="{F1E88E0B-AC5D-40B1-A2CD-EB7A876766FB}" srcId="{721611C8-B333-4AC4-BA0C-ECC4A4DABA2D}" destId="{F9522BA1-4912-416E-AF02-19CCBA77D434}" srcOrd="7" destOrd="0" parTransId="{022134C1-C914-41F8-BA4B-B9DB3DF23659}" sibTransId="{57E4A713-3551-417D-8B14-DF2E52124A63}"/>
    <dgm:cxn modelId="{44DB87A8-DA44-4F83-8BFE-FFD0F328A782}" type="presOf" srcId="{721611C8-B333-4AC4-BA0C-ECC4A4DABA2D}" destId="{F990753D-7A4A-4385-9459-37AC2B0DB611}" srcOrd="0" destOrd="0" presId="urn:microsoft.com/office/officeart/2005/8/layout/default"/>
    <dgm:cxn modelId="{24503C3A-69EA-460B-9F20-37D310C40648}" srcId="{721611C8-B333-4AC4-BA0C-ECC4A4DABA2D}" destId="{900B0768-4BEB-428F-A233-E25E8EACD49F}" srcOrd="2" destOrd="0" parTransId="{D4A17CC2-E225-44B0-97BE-F453CB931CB7}" sibTransId="{A280AA55-E788-4C5E-B24F-4E518A8EF0ED}"/>
    <dgm:cxn modelId="{FAFC0FD5-EA29-455D-8FDF-33996C238DFB}" type="presOf" srcId="{55A51A6D-C2C8-4852-AEFC-128D723E8B29}" destId="{D5DD2D26-8957-42E7-A02F-4AA55EC95F6C}" srcOrd="0" destOrd="0" presId="urn:microsoft.com/office/officeart/2005/8/layout/default"/>
    <dgm:cxn modelId="{95C2186B-C38F-4E32-9960-8FE63EC2E05F}" srcId="{721611C8-B333-4AC4-BA0C-ECC4A4DABA2D}" destId="{908B021B-CC02-426A-8733-88A3A392AEB6}" srcOrd="8" destOrd="0" parTransId="{B49C14C6-FB22-489D-8851-ABEC43307685}" sibTransId="{5E26E94E-5B55-4916-B0CC-DCC273F0C467}"/>
    <dgm:cxn modelId="{8002FAF5-5A60-4E16-BFE1-B4251515DF5E}" type="presParOf" srcId="{F990753D-7A4A-4385-9459-37AC2B0DB611}" destId="{49255B49-4CC9-4FF5-BFD4-EDC7AB0E961F}" srcOrd="0" destOrd="0" presId="urn:microsoft.com/office/officeart/2005/8/layout/default"/>
    <dgm:cxn modelId="{86515936-AEE2-41E6-9DE4-2ACC403D2A24}" type="presParOf" srcId="{F990753D-7A4A-4385-9459-37AC2B0DB611}" destId="{5C67B8EA-D0AD-432A-A752-48631E427385}" srcOrd="1" destOrd="0" presId="urn:microsoft.com/office/officeart/2005/8/layout/default"/>
    <dgm:cxn modelId="{527A44E2-A89E-46FA-B1AE-B790C7D66CFB}" type="presParOf" srcId="{F990753D-7A4A-4385-9459-37AC2B0DB611}" destId="{4B48DEE7-5ED4-409B-A140-D5B019A4991B}" srcOrd="2" destOrd="0" presId="urn:microsoft.com/office/officeart/2005/8/layout/default"/>
    <dgm:cxn modelId="{3BB31A9F-EB24-4A09-A9DD-F2761B46675D}" type="presParOf" srcId="{F990753D-7A4A-4385-9459-37AC2B0DB611}" destId="{BAAB4239-A1ED-44A9-9858-E4B16EEF2A0D}" srcOrd="3" destOrd="0" presId="urn:microsoft.com/office/officeart/2005/8/layout/default"/>
    <dgm:cxn modelId="{8DFB9D25-CDD5-47D5-A5C2-B46284775DD9}" type="presParOf" srcId="{F990753D-7A4A-4385-9459-37AC2B0DB611}" destId="{ABD5BB04-C400-412E-B4C2-88E175A3A5F9}" srcOrd="4" destOrd="0" presId="urn:microsoft.com/office/officeart/2005/8/layout/default"/>
    <dgm:cxn modelId="{618D95EE-F519-4C1B-B89A-2494A7528C0D}" type="presParOf" srcId="{F990753D-7A4A-4385-9459-37AC2B0DB611}" destId="{73195F75-E2A4-4DB7-B8DE-9B27BDE9FEC3}" srcOrd="5" destOrd="0" presId="urn:microsoft.com/office/officeart/2005/8/layout/default"/>
    <dgm:cxn modelId="{6C32529D-5497-4F49-ACA8-281B21D10D93}" type="presParOf" srcId="{F990753D-7A4A-4385-9459-37AC2B0DB611}" destId="{D590E2E0-C573-492A-8DF5-FA56389ECBBE}" srcOrd="6" destOrd="0" presId="urn:microsoft.com/office/officeart/2005/8/layout/default"/>
    <dgm:cxn modelId="{77DE845F-C3B6-43B4-8BF8-27CF904DA989}" type="presParOf" srcId="{F990753D-7A4A-4385-9459-37AC2B0DB611}" destId="{7906EB06-2099-4035-97D6-071279FFCCF7}" srcOrd="7" destOrd="0" presId="urn:microsoft.com/office/officeart/2005/8/layout/default"/>
    <dgm:cxn modelId="{53DB8F07-A7DA-4AAE-AF4C-505E4CE73C70}" type="presParOf" srcId="{F990753D-7A4A-4385-9459-37AC2B0DB611}" destId="{4C4DD049-AD29-4386-A004-4554CD703D07}" srcOrd="8" destOrd="0" presId="urn:microsoft.com/office/officeart/2005/8/layout/default"/>
    <dgm:cxn modelId="{769312BA-60A6-4760-B139-3EAD004F1C33}" type="presParOf" srcId="{F990753D-7A4A-4385-9459-37AC2B0DB611}" destId="{2DFBB6A1-2088-435C-A24E-3CB3DC2C9FEB}" srcOrd="9" destOrd="0" presId="urn:microsoft.com/office/officeart/2005/8/layout/default"/>
    <dgm:cxn modelId="{F4675879-EB8C-4CF4-BBAC-44DC9C050B47}" type="presParOf" srcId="{F990753D-7A4A-4385-9459-37AC2B0DB611}" destId="{D5DD2D26-8957-42E7-A02F-4AA55EC95F6C}" srcOrd="10" destOrd="0" presId="urn:microsoft.com/office/officeart/2005/8/layout/default"/>
    <dgm:cxn modelId="{44971EC6-884C-4B89-AB66-C392E2D898BE}" type="presParOf" srcId="{F990753D-7A4A-4385-9459-37AC2B0DB611}" destId="{7D91F71B-57FD-414B-91A0-DCFD3289F69C}" srcOrd="11" destOrd="0" presId="urn:microsoft.com/office/officeart/2005/8/layout/default"/>
    <dgm:cxn modelId="{946893CE-C221-4F2E-AECE-3782489383CA}" type="presParOf" srcId="{F990753D-7A4A-4385-9459-37AC2B0DB611}" destId="{D084B700-8359-4E7B-BB2E-D3555FAECE61}" srcOrd="12" destOrd="0" presId="urn:microsoft.com/office/officeart/2005/8/layout/default"/>
    <dgm:cxn modelId="{D28FB3DF-5AD6-443C-884F-E7A4FD5AB14E}" type="presParOf" srcId="{F990753D-7A4A-4385-9459-37AC2B0DB611}" destId="{164C9F6F-1A60-4E94-877D-E3A352A50491}" srcOrd="13" destOrd="0" presId="urn:microsoft.com/office/officeart/2005/8/layout/default"/>
    <dgm:cxn modelId="{FE44DEBE-93BB-4C3B-AF27-D0F0E4EBAC7D}" type="presParOf" srcId="{F990753D-7A4A-4385-9459-37AC2B0DB611}" destId="{52EC41C3-C265-4CA9-8344-A56AC1E2C49C}" srcOrd="14" destOrd="0" presId="urn:microsoft.com/office/officeart/2005/8/layout/default"/>
    <dgm:cxn modelId="{BF091ADF-4A19-4021-A8B9-C45E06DB92FF}" type="presParOf" srcId="{F990753D-7A4A-4385-9459-37AC2B0DB611}" destId="{0048CCC5-287E-4D75-B6D9-919DEF3859A0}" srcOrd="15" destOrd="0" presId="urn:microsoft.com/office/officeart/2005/8/layout/default"/>
    <dgm:cxn modelId="{BA9364D0-FFAF-4762-968F-346F0DC398D8}" type="presParOf" srcId="{F990753D-7A4A-4385-9459-37AC2B0DB611}" destId="{33182207-C126-47F3-9513-F24F58F0BB82}" srcOrd="16" destOrd="0" presId="urn:microsoft.com/office/officeart/2005/8/layout/default"/>
    <dgm:cxn modelId="{D0F5BC30-50D6-4FB9-9D86-4FB37FCA1FBA}" type="presParOf" srcId="{F990753D-7A4A-4385-9459-37AC2B0DB611}" destId="{90DA1E5E-F595-46FE-8295-7824460180CA}" srcOrd="17" destOrd="0" presId="urn:microsoft.com/office/officeart/2005/8/layout/default"/>
    <dgm:cxn modelId="{E81EE678-A30E-47D1-856B-0FC842CD3693}" type="presParOf" srcId="{F990753D-7A4A-4385-9459-37AC2B0DB611}" destId="{DF650EFE-6517-4EE0-B3A9-898AC4D518E6}" srcOrd="18" destOrd="0" presId="urn:microsoft.com/office/officeart/2005/8/layout/default"/>
    <dgm:cxn modelId="{0DC2A650-BFF5-43CF-B4EB-5E36FABBC486}" type="presParOf" srcId="{F990753D-7A4A-4385-9459-37AC2B0DB611}" destId="{0BCD209E-49EF-4432-B158-15793DFA2C00}" srcOrd="19" destOrd="0" presId="urn:microsoft.com/office/officeart/2005/8/layout/default"/>
    <dgm:cxn modelId="{E382E47E-DA3F-464D-826E-C2049E104EB2}" type="presParOf" srcId="{F990753D-7A4A-4385-9459-37AC2B0DB611}" destId="{7DBDA85B-AEB6-4A06-BBAF-3A6B68252097}" srcOrd="20" destOrd="0" presId="urn:microsoft.com/office/officeart/2005/8/layout/default"/>
    <dgm:cxn modelId="{6836FBE5-F2A8-4AA7-8FD8-2DCDC8EFC36C}" type="presParOf" srcId="{F990753D-7A4A-4385-9459-37AC2B0DB611}" destId="{8FEB8E89-974C-41A0-A66E-7DC6EC07766E}" srcOrd="21" destOrd="0" presId="urn:microsoft.com/office/officeart/2005/8/layout/default"/>
    <dgm:cxn modelId="{C79C4F6C-C57F-4036-8994-B22D890293E6}" type="presParOf" srcId="{F990753D-7A4A-4385-9459-37AC2B0DB611}" destId="{CA772CE4-D675-4712-AE69-F1C03D5F267E}" srcOrd="2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55B49-4CC9-4FF5-BFD4-EDC7AB0E961F}">
      <dsp:nvSpPr>
        <dsp:cNvPr id="0" name=""/>
        <dsp:cNvSpPr/>
      </dsp:nvSpPr>
      <dsp:spPr>
        <a:xfrm>
          <a:off x="3371787" y="623494"/>
          <a:ext cx="2044859" cy="112443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Austin Energy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3371787" y="623494"/>
        <a:ext cx="2044859" cy="1124437"/>
      </dsp:txXfrm>
    </dsp:sp>
    <dsp:sp modelId="{4B48DEE7-5ED4-409B-A140-D5B019A4991B}">
      <dsp:nvSpPr>
        <dsp:cNvPr id="0" name=""/>
        <dsp:cNvSpPr/>
      </dsp:nvSpPr>
      <dsp:spPr>
        <a:xfrm>
          <a:off x="5551115" y="623494"/>
          <a:ext cx="2044859" cy="1124437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Revenue Caps</a:t>
          </a:r>
          <a:endParaRPr lang="en-US" sz="2200" kern="1200" dirty="0"/>
        </a:p>
      </dsp:txBody>
      <dsp:txXfrm>
        <a:off x="5551115" y="623494"/>
        <a:ext cx="2044859" cy="1124437"/>
      </dsp:txXfrm>
    </dsp:sp>
    <dsp:sp modelId="{ABD5BB04-C400-412E-B4C2-88E175A3A5F9}">
      <dsp:nvSpPr>
        <dsp:cNvPr id="0" name=""/>
        <dsp:cNvSpPr/>
      </dsp:nvSpPr>
      <dsp:spPr>
        <a:xfrm>
          <a:off x="5569319" y="3098636"/>
          <a:ext cx="2044859" cy="1124437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Red Light Cameras</a:t>
          </a:r>
          <a:endParaRPr lang="en-US" sz="2200" kern="1200" dirty="0"/>
        </a:p>
      </dsp:txBody>
      <dsp:txXfrm>
        <a:off x="5569319" y="3098636"/>
        <a:ext cx="2044859" cy="1124437"/>
      </dsp:txXfrm>
    </dsp:sp>
    <dsp:sp modelId="{D590E2E0-C573-492A-8DF5-FA56389ECBBE}">
      <dsp:nvSpPr>
        <dsp:cNvPr id="0" name=""/>
        <dsp:cNvSpPr/>
      </dsp:nvSpPr>
      <dsp:spPr>
        <a:xfrm>
          <a:off x="7718387" y="3112568"/>
          <a:ext cx="2044859" cy="1124437"/>
        </a:xfrm>
        <a:prstGeom prst="rect">
          <a:avLst/>
        </a:prstGeom>
        <a:gradFill rotWithShape="0">
          <a:gsLst>
            <a:gs pos="52000">
              <a:srgbClr val="FF0000"/>
            </a:gs>
            <a:gs pos="52000">
              <a:srgbClr val="00B050"/>
            </a:gs>
          </a:gsLst>
          <a:lin ang="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Planned Parenthood</a:t>
          </a:r>
          <a:endParaRPr lang="en-US" sz="2200" kern="1200" dirty="0"/>
        </a:p>
      </dsp:txBody>
      <dsp:txXfrm>
        <a:off x="7718387" y="3112568"/>
        <a:ext cx="2044859" cy="1124437"/>
      </dsp:txXfrm>
    </dsp:sp>
    <dsp:sp modelId="{4C4DD049-AD29-4386-A004-4554CD703D07}">
      <dsp:nvSpPr>
        <dsp:cNvPr id="0" name=""/>
        <dsp:cNvSpPr/>
      </dsp:nvSpPr>
      <dsp:spPr>
        <a:xfrm>
          <a:off x="1190518" y="3073425"/>
          <a:ext cx="2044859" cy="112443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Zoning / Short-term Rentals</a:t>
          </a:r>
          <a:endParaRPr lang="en-US" sz="2200" kern="1200" dirty="0"/>
        </a:p>
      </dsp:txBody>
      <dsp:txXfrm>
        <a:off x="1190518" y="3073425"/>
        <a:ext cx="2044859" cy="1124437"/>
      </dsp:txXfrm>
    </dsp:sp>
    <dsp:sp modelId="{D5DD2D26-8957-42E7-A02F-4AA55EC95F6C}">
      <dsp:nvSpPr>
        <dsp:cNvPr id="0" name=""/>
        <dsp:cNvSpPr/>
      </dsp:nvSpPr>
      <dsp:spPr>
        <a:xfrm>
          <a:off x="3371787" y="3098620"/>
          <a:ext cx="2044859" cy="112443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Employees’ Rights and Benefits</a:t>
          </a:r>
          <a:endParaRPr lang="en-US" sz="2200" kern="1200" dirty="0"/>
        </a:p>
      </dsp:txBody>
      <dsp:txXfrm>
        <a:off x="3371787" y="3098620"/>
        <a:ext cx="2044859" cy="1124437"/>
      </dsp:txXfrm>
    </dsp:sp>
    <dsp:sp modelId="{D084B700-8359-4E7B-BB2E-D3555FAECE61}">
      <dsp:nvSpPr>
        <dsp:cNvPr id="0" name=""/>
        <dsp:cNvSpPr/>
      </dsp:nvSpPr>
      <dsp:spPr>
        <a:xfrm>
          <a:off x="7739423" y="1854811"/>
          <a:ext cx="2044859" cy="1124437"/>
        </a:xfrm>
        <a:prstGeom prst="rect">
          <a:avLst/>
        </a:prstGeom>
        <a:gradFill flip="none" rotWithShape="1">
          <a:gsLst>
            <a:gs pos="0">
              <a:srgbClr val="00B050"/>
            </a:gs>
            <a:gs pos="51000">
              <a:srgbClr val="00B050"/>
            </a:gs>
            <a:gs pos="51000">
              <a:srgbClr val="FF0000"/>
            </a:gs>
          </a:gsLst>
          <a:lin ang="10800000" scaled="0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Bathrooms</a:t>
          </a:r>
          <a:endParaRPr lang="en-US" sz="2200" kern="1200" dirty="0"/>
        </a:p>
      </dsp:txBody>
      <dsp:txXfrm>
        <a:off x="7739423" y="1854811"/>
        <a:ext cx="2044859" cy="1124437"/>
      </dsp:txXfrm>
    </dsp:sp>
    <dsp:sp modelId="{52EC41C3-C265-4CA9-8344-A56AC1E2C49C}">
      <dsp:nvSpPr>
        <dsp:cNvPr id="0" name=""/>
        <dsp:cNvSpPr/>
      </dsp:nvSpPr>
      <dsp:spPr>
        <a:xfrm>
          <a:off x="1208722" y="1854811"/>
          <a:ext cx="2044859" cy="112443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Super Preemption</a:t>
          </a:r>
          <a:endParaRPr lang="en-US" sz="2000" kern="1200" dirty="0"/>
        </a:p>
      </dsp:txBody>
      <dsp:txXfrm>
        <a:off x="1208722" y="1854811"/>
        <a:ext cx="2044859" cy="1124437"/>
      </dsp:txXfrm>
    </dsp:sp>
    <dsp:sp modelId="{33182207-C126-47F3-9513-F24F58F0BB82}">
      <dsp:nvSpPr>
        <dsp:cNvPr id="0" name=""/>
        <dsp:cNvSpPr/>
      </dsp:nvSpPr>
      <dsp:spPr>
        <a:xfrm>
          <a:off x="3384328" y="1854795"/>
          <a:ext cx="2044859" cy="112443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Annexation Part II: ETJ Regulation</a:t>
          </a:r>
          <a:endParaRPr lang="en-US" sz="1800" kern="1200" dirty="0"/>
        </a:p>
      </dsp:txBody>
      <dsp:txXfrm>
        <a:off x="3384328" y="1854795"/>
        <a:ext cx="2044859" cy="1124437"/>
      </dsp:txXfrm>
    </dsp:sp>
    <dsp:sp modelId="{DF650EFE-6517-4EE0-B3A9-898AC4D518E6}">
      <dsp:nvSpPr>
        <dsp:cNvPr id="0" name=""/>
        <dsp:cNvSpPr/>
      </dsp:nvSpPr>
      <dsp:spPr>
        <a:xfrm>
          <a:off x="5578138" y="1854795"/>
          <a:ext cx="2044859" cy="112443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No City Lobbying</a:t>
          </a:r>
          <a:endParaRPr lang="en-US" sz="2200" kern="1200" dirty="0"/>
        </a:p>
      </dsp:txBody>
      <dsp:txXfrm>
        <a:off x="5578138" y="1854795"/>
        <a:ext cx="2044859" cy="1124437"/>
      </dsp:txXfrm>
    </dsp:sp>
    <dsp:sp modelId="{7DBDA85B-AEB6-4A06-BBAF-3A6B68252097}">
      <dsp:nvSpPr>
        <dsp:cNvPr id="0" name=""/>
        <dsp:cNvSpPr/>
      </dsp:nvSpPr>
      <dsp:spPr>
        <a:xfrm>
          <a:off x="1190761" y="634675"/>
          <a:ext cx="2044859" cy="112443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Austin Water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1190761" y="634675"/>
        <a:ext cx="2044859" cy="1124437"/>
      </dsp:txXfrm>
    </dsp:sp>
    <dsp:sp modelId="{CA772CE4-D675-4712-AE69-F1C03D5F267E}">
      <dsp:nvSpPr>
        <dsp:cNvPr id="0" name=""/>
        <dsp:cNvSpPr/>
      </dsp:nvSpPr>
      <dsp:spPr>
        <a:xfrm>
          <a:off x="7723403" y="623510"/>
          <a:ext cx="2044859" cy="1124437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</a:rPr>
            <a:t>Cable Fees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7723403" y="623510"/>
        <a:ext cx="2044859" cy="1124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62E4E41-65B3-4172-AED0-A5EEBF5F507D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0C0EF6C-A215-4529-9C7A-C462E299B1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2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0EF6C-A215-4529-9C7A-C462E299B1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79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6562B-C064-154F-A70B-C5B13E40CC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7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16A79-57DC-4123-B0B7-557C0D80C0BA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9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4D44-4C17-4239-832B-E6DA897DCDC8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7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817F-EBC0-4670-B97D-C9F5B39D7959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4069-E844-46AC-9033-D246D689EE9B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3A5-4465-4755-9515-D51FF47A4632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3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8343-B8EA-4467-BAD9-D774AB5D424F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199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9B44-D18F-4110-B0BC-85405E763E7D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277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ABDD-2DB7-4286-A5CA-C8755C834847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0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EBED-1699-4822-846F-6C7F1186BF07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5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67C8-B2EB-4CF9-8CFB-E8CC88AAEFF2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402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997AE-6391-480B-8151-FEC39A1DAEE9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0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1E407-247B-42B7-B8BC-C9195F9401FF}" type="datetime1">
              <a:rPr lang="en-US" smtClean="0"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1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093" y="1179907"/>
            <a:ext cx="6272213" cy="3179244"/>
          </a:xfrm>
        </p:spPr>
        <p:txBody>
          <a:bodyPr anchor="t" anchorCtr="0"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2019 </a:t>
            </a:r>
            <a:r>
              <a:rPr lang="en-US" sz="4800" b="1" cap="small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State </a:t>
            </a:r>
            <a:r>
              <a:rPr lang="en-US" sz="4800" b="1" cap="sm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Legislative Update</a:t>
            </a:r>
            <a:endParaRPr lang="en-US" sz="4800" b="1" cap="small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4817313"/>
            <a:ext cx="6705600" cy="141386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Intergovernmental Relations Office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Brie L. Franco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9" y="158124"/>
            <a:ext cx="5381801" cy="56012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" name="Group 3"/>
          <p:cNvGrpSpPr/>
          <p:nvPr/>
        </p:nvGrpSpPr>
        <p:grpSpPr>
          <a:xfrm>
            <a:off x="0" y="5855018"/>
            <a:ext cx="12192000" cy="1066800"/>
            <a:chOff x="0" y="5855018"/>
            <a:chExt cx="12192000" cy="1066800"/>
          </a:xfrm>
        </p:grpSpPr>
        <p:pic>
          <p:nvPicPr>
            <p:cNvPr id="12" name="Picture 11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55018"/>
              <a:ext cx="12192000" cy="10668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657600" y="5992950"/>
              <a:ext cx="8210132" cy="497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670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354" y="133539"/>
            <a:ext cx="8862646" cy="1143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cap="small" dirty="0" smtClean="0">
                <a:solidFill>
                  <a:schemeClr val="bg1"/>
                </a:solidFill>
                <a:latin typeface="+mj-lt"/>
              </a:rPr>
              <a:t>2019 Texas Legislature:</a:t>
            </a:r>
            <a:br>
              <a:rPr lang="en-US" b="1" cap="small" dirty="0" smtClean="0">
                <a:solidFill>
                  <a:schemeClr val="bg1"/>
                </a:solidFill>
                <a:latin typeface="+mj-lt"/>
              </a:rPr>
            </a:br>
            <a:r>
              <a:rPr lang="en-US" b="1" cap="small" dirty="0" smtClean="0">
                <a:solidFill>
                  <a:schemeClr val="bg1"/>
                </a:solidFill>
                <a:latin typeface="+mj-lt"/>
              </a:rPr>
              <a:t>by the numbers</a:t>
            </a:r>
            <a:endParaRPr lang="en-US" b="1" cap="small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9606-1A25-F241-A99C-0648F34D022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92960" y="1528283"/>
          <a:ext cx="9287434" cy="322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14"/>
                <a:gridCol w="1723232"/>
                <a:gridCol w="1644202"/>
                <a:gridCol w="2103873"/>
                <a:gridCol w="1946713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Year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Total Bills Introduced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Total Bills Passed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City-Related bills introduced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City-Related bills passed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7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Arial Narrow"/>
                        </a:rPr>
                        <a:t>76</a:t>
                      </a:r>
                      <a:r>
                        <a:rPr lang="en-US" sz="2400" baseline="30000" dirty="0" smtClean="0">
                          <a:latin typeface="+mn-lt"/>
                          <a:cs typeface="Arial Narrow"/>
                        </a:rPr>
                        <a:t>th</a:t>
                      </a:r>
                      <a:r>
                        <a:rPr lang="en-US" sz="2400" dirty="0" smtClean="0">
                          <a:latin typeface="+mn-lt"/>
                          <a:cs typeface="Arial Narrow"/>
                        </a:rPr>
                        <a:t>-1999</a:t>
                      </a:r>
                      <a:endParaRPr lang="en-US" sz="2400" dirty="0"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 Narrow"/>
                        </a:rPr>
                        <a:t>5,813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 Narrow"/>
                        </a:rPr>
                        <a:t>1,622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 Narrow"/>
                        </a:rPr>
                        <a:t>1,230+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 Narrow"/>
                        </a:rPr>
                        <a:t>130+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7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Arial Narrow"/>
                        </a:rPr>
                        <a:t>…</a:t>
                      </a:r>
                      <a:endParaRPr lang="en-US" sz="2400" dirty="0"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 Narrow"/>
                        </a:rPr>
                        <a:t>…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 Narrow"/>
                        </a:rPr>
                        <a:t>…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 Narrow"/>
                        </a:rPr>
                        <a:t>…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 charset="0"/>
                          <a:cs typeface="Arial Narrow"/>
                        </a:rPr>
                        <a:t>…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 Narrow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24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84</a:t>
                      </a:r>
                      <a:r>
                        <a:rPr lang="en-US" sz="2400" b="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th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-2015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6,476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1,329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1,900+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220+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0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85</a:t>
                      </a:r>
                      <a:r>
                        <a:rPr lang="en-US" sz="2400" b="0" baseline="3000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th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-2017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6,800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1,208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2,500+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cs typeface="Arial Narrow"/>
                        </a:rPr>
                        <a:t>294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06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  <a:cs typeface="Arial Narrow"/>
                        </a:rPr>
                        <a:t>86</a:t>
                      </a:r>
                      <a:r>
                        <a:rPr lang="en-US" sz="2400" b="1" baseline="30000" dirty="0" smtClean="0">
                          <a:solidFill>
                            <a:srgbClr val="FF0000"/>
                          </a:solidFill>
                          <a:latin typeface="+mn-lt"/>
                          <a:cs typeface="Arial Narrow"/>
                        </a:rPr>
                        <a:t>th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  <a:cs typeface="Arial Narrow"/>
                        </a:rPr>
                        <a:t>-2019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  <a:cs typeface="Arial Narrow"/>
                        </a:rPr>
                        <a:t>7,324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  <a:cs typeface="Arial Narrow"/>
                        </a:rPr>
                        <a:t>1,429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  <a:cs typeface="Arial Narrow"/>
                        </a:rPr>
                        <a:t>2,300+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  <a:cs typeface="Arial Narrow"/>
                        </a:rPr>
                        <a:t>338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+mn-lt"/>
                        <a:cs typeface="Arial Narrow"/>
                      </a:endParaRPr>
                    </a:p>
                  </a:txBody>
                  <a:tcPr marL="69582" marR="69582" marT="34791" marB="34791" anchor="ctr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210800" y="6540843"/>
            <a:ext cx="341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A625403-3C8E-4155-AAA5-FDB3BBB54DF8}" type="slidenum">
              <a:rPr lang="en-US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19317" y="5035096"/>
            <a:ext cx="9287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3,970</a:t>
            </a:r>
            <a:r>
              <a:rPr lang="en-US" sz="2400" dirty="0">
                <a:solidFill>
                  <a:prstClr val="black"/>
                </a:solidFill>
              </a:rPr>
              <a:t>	</a:t>
            </a:r>
            <a:r>
              <a:rPr lang="en-US" sz="2400" dirty="0" smtClean="0">
                <a:solidFill>
                  <a:prstClr val="black"/>
                </a:solidFill>
              </a:rPr>
              <a:t> Bills/JR’s </a:t>
            </a:r>
            <a:r>
              <a:rPr lang="en-US" sz="2400" dirty="0">
                <a:solidFill>
                  <a:prstClr val="black"/>
                </a:solidFill>
              </a:rPr>
              <a:t>filed in last 10 business days before filing deadline </a:t>
            </a:r>
            <a:r>
              <a:rPr lang="en-US" sz="2400" dirty="0" smtClean="0">
                <a:solidFill>
                  <a:prstClr val="black"/>
                </a:solidFill>
              </a:rPr>
              <a:t>(54%)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1,296</a:t>
            </a:r>
            <a:r>
              <a:rPr lang="en-US" sz="2400" dirty="0" smtClean="0">
                <a:solidFill>
                  <a:prstClr val="black"/>
                </a:solidFill>
              </a:rPr>
              <a:t> Bills/JR’s tracked by IGRO</a:t>
            </a:r>
            <a:endParaRPr lang="en-US" sz="2400" dirty="0">
              <a:solidFill>
                <a:prstClr val="black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855018"/>
            <a:ext cx="12192000" cy="1066800"/>
            <a:chOff x="0" y="5855018"/>
            <a:chExt cx="12192000" cy="1066800"/>
          </a:xfrm>
        </p:grpSpPr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55018"/>
              <a:ext cx="12192000" cy="10668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657600" y="5992950"/>
              <a:ext cx="8210132" cy="497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5465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850148"/>
            <a:ext cx="10248900" cy="40334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100" b="1" dirty="0">
                <a:solidFill>
                  <a:srgbClr val="FF0000"/>
                </a:solidFill>
              </a:rPr>
              <a:t>Abbott</a:t>
            </a:r>
            <a:endParaRPr lang="en-US" sz="3100" b="1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/>
              <a:t> </a:t>
            </a:r>
            <a:r>
              <a:rPr lang="en-US" sz="2600" b="1" dirty="0" smtClean="0"/>
              <a:t>Property tax reform</a:t>
            </a:r>
            <a:r>
              <a:rPr lang="en-US" sz="2600" dirty="0" smtClean="0"/>
              <a:t>, school finance reform, school safety, mental health, and disaster response </a:t>
            </a:r>
            <a:endParaRPr lang="en-US" sz="2600" dirty="0"/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100" b="1" dirty="0">
                <a:solidFill>
                  <a:srgbClr val="FF0000"/>
                </a:solidFill>
              </a:rPr>
              <a:t>Patrick</a:t>
            </a:r>
            <a:endParaRPr lang="en-US" sz="3100" b="1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dirty="0" smtClean="0"/>
              <a:t> </a:t>
            </a:r>
            <a:r>
              <a:rPr lang="en-US" sz="2600" b="1" dirty="0" smtClean="0"/>
              <a:t>Property tax reform</a:t>
            </a:r>
            <a:r>
              <a:rPr lang="en-US" sz="2600" dirty="0" smtClean="0"/>
              <a:t>,</a:t>
            </a:r>
            <a:r>
              <a:rPr lang="en-US" sz="2600" b="1" dirty="0" smtClean="0"/>
              <a:t> </a:t>
            </a:r>
            <a:r>
              <a:rPr lang="en-US" sz="2600" dirty="0" smtClean="0"/>
              <a:t>school finance reform, free market protection, and taxpayer funded lobbying</a:t>
            </a:r>
            <a:endParaRPr lang="en-US" sz="2600" dirty="0"/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100" b="1" dirty="0" err="1" smtClean="0">
                <a:solidFill>
                  <a:srgbClr val="FF0000"/>
                </a:solidFill>
              </a:rPr>
              <a:t>Bonnen</a:t>
            </a:r>
            <a:endParaRPr lang="en-US" sz="3100" b="1" dirty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b="1" dirty="0" smtClean="0"/>
              <a:t>Property tax reform</a:t>
            </a:r>
            <a:r>
              <a:rPr lang="en-US" sz="2600" dirty="0" smtClean="0"/>
              <a:t>, school finance reform, school safety, and combating human trafficking </a:t>
            </a:r>
            <a:endParaRPr lang="en-US" sz="2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64677" y="398211"/>
            <a:ext cx="8862646" cy="1143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small" dirty="0">
                <a:solidFill>
                  <a:schemeClr val="bg1"/>
                </a:solidFill>
              </a:rPr>
              <a:t>The Agendas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5855018"/>
            <a:ext cx="12192000" cy="1066800"/>
            <a:chOff x="0" y="5855018"/>
            <a:chExt cx="12192000" cy="1066800"/>
          </a:xfrm>
        </p:grpSpPr>
        <p:pic>
          <p:nvPicPr>
            <p:cNvPr id="11" name="Picture 10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55018"/>
              <a:ext cx="12192000" cy="10668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3657600" y="5992950"/>
              <a:ext cx="8210132" cy="497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1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05354" y="133539"/>
            <a:ext cx="8862646" cy="1143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small" dirty="0" smtClean="0">
                <a:solidFill>
                  <a:schemeClr val="bg1"/>
                </a:solidFill>
              </a:rPr>
              <a:t>Revenue Caps</a:t>
            </a:r>
            <a:endParaRPr lang="en-US" b="1" cap="small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68036" y="1533942"/>
            <a:ext cx="9936662" cy="4878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  <a:buNone/>
            </a:pPr>
            <a:endParaRPr lang="en-US" sz="3200" dirty="0">
              <a:cs typeface="Microsoft Tai Le" panose="020B0502040204020203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5855018"/>
            <a:ext cx="12192000" cy="1066800"/>
            <a:chOff x="0" y="5855018"/>
            <a:chExt cx="12192000" cy="1066800"/>
          </a:xfrm>
        </p:grpSpPr>
        <p:pic>
          <p:nvPicPr>
            <p:cNvPr id="12" name="Picture 1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55018"/>
              <a:ext cx="12192000" cy="10668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657600" y="5992950"/>
              <a:ext cx="8210132" cy="497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1068036" y="1533942"/>
            <a:ext cx="9989824" cy="4878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 Reduces the rollback rate from 8% to 3.5% effective January 1, 2020</a:t>
            </a:r>
          </a:p>
          <a:p>
            <a:pPr lvl="1"/>
            <a:r>
              <a:rPr lang="en-US" dirty="0"/>
              <a:t>Election required to exceed 3.5%</a:t>
            </a:r>
          </a:p>
          <a:p>
            <a:r>
              <a:rPr lang="en-US" sz="2400" dirty="0"/>
              <a:t>No credit for local optional homestead exemption </a:t>
            </a:r>
          </a:p>
          <a:p>
            <a:r>
              <a:rPr lang="en-US" sz="2400" dirty="0"/>
              <a:t>City may not decrease the </a:t>
            </a:r>
            <a:r>
              <a:rPr lang="en-US" sz="2400" dirty="0" smtClean="0"/>
              <a:t>compensation in FY 2020 </a:t>
            </a:r>
            <a:r>
              <a:rPr lang="en-US" sz="2400" dirty="0"/>
              <a:t>to which a first responder was entitled to in the preceding year </a:t>
            </a:r>
          </a:p>
          <a:p>
            <a:r>
              <a:rPr lang="en-US" sz="2400" dirty="0"/>
              <a:t>8% voter-approval rate still applies to all special taxing units:</a:t>
            </a:r>
          </a:p>
          <a:p>
            <a:pPr lvl="1"/>
            <a:r>
              <a:rPr lang="en-US" dirty="0"/>
              <a:t>a taxing unit other than a school district for which the maintenance and operations tax rate proposed for the current tax year is 2.5 cents or less per $100 of taxable value;</a:t>
            </a:r>
          </a:p>
          <a:p>
            <a:pPr lvl="1"/>
            <a:r>
              <a:rPr lang="en-US" dirty="0"/>
              <a:t>a junior college district; or</a:t>
            </a:r>
          </a:p>
          <a:p>
            <a:pPr lvl="1"/>
            <a:r>
              <a:rPr lang="en-US" dirty="0"/>
              <a:t>a hospital district.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05354" y="133539"/>
            <a:ext cx="8862646" cy="1143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small" dirty="0" smtClean="0">
                <a:solidFill>
                  <a:schemeClr val="bg1"/>
                </a:solidFill>
              </a:rPr>
              <a:t>Cable Franchise Fees: SB 1152</a:t>
            </a:r>
            <a:endParaRPr lang="en-US" b="1" cap="small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68036" y="1533942"/>
            <a:ext cx="9989824" cy="4878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 SB 1152 mandates </a:t>
            </a:r>
            <a:r>
              <a:rPr lang="en-US" sz="3200" dirty="0"/>
              <a:t>that </a:t>
            </a:r>
            <a:r>
              <a:rPr lang="en-US" sz="3200" dirty="0" smtClean="0"/>
              <a:t>the City </a:t>
            </a:r>
            <a:r>
              <a:rPr lang="en-US" sz="3200" dirty="0"/>
              <a:t>may collect either </a:t>
            </a:r>
            <a:r>
              <a:rPr lang="en-US" sz="3200" dirty="0" smtClean="0"/>
              <a:t>a telecommunications </a:t>
            </a:r>
            <a:r>
              <a:rPr lang="en-US" sz="3200" dirty="0"/>
              <a:t>or cable franchise fee from companies that provide both services, whichever is greater; the City currently collects both </a:t>
            </a:r>
            <a:r>
              <a:rPr lang="en-US" sz="3200" dirty="0" smtClean="0"/>
              <a:t>fees</a:t>
            </a:r>
            <a:br>
              <a:rPr lang="en-US" sz="3200" dirty="0" smtClean="0"/>
            </a:br>
            <a:endParaRPr lang="en-US" sz="3200" dirty="0"/>
          </a:p>
          <a:p>
            <a:r>
              <a:rPr lang="en-US" sz="3200" dirty="0" smtClean="0"/>
              <a:t> $</a:t>
            </a:r>
            <a:r>
              <a:rPr lang="en-US" sz="3200" dirty="0"/>
              <a:t>4 million reduction in City revenues in FY 2020; $5.6 million annual reduction in subsequent years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 Law becomes effective September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, 2019 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855018"/>
            <a:ext cx="12192000" cy="1066800"/>
            <a:chOff x="0" y="5855018"/>
            <a:chExt cx="12192000" cy="1066800"/>
          </a:xfrm>
        </p:grpSpPr>
        <p:pic>
          <p:nvPicPr>
            <p:cNvPr id="12" name="Picture 1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55018"/>
              <a:ext cx="12192000" cy="10668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657600" y="5992950"/>
              <a:ext cx="8210132" cy="497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84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05354" y="133539"/>
            <a:ext cx="8862646" cy="1143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small" dirty="0">
                <a:solidFill>
                  <a:schemeClr val="bg1"/>
                </a:solidFill>
              </a:rPr>
              <a:t>General Fund Base </a:t>
            </a:r>
            <a:r>
              <a:rPr lang="en-US" b="1" cap="small" dirty="0" smtClean="0">
                <a:solidFill>
                  <a:schemeClr val="bg1"/>
                </a:solidFill>
              </a:rPr>
              <a:t>Forecast</a:t>
            </a:r>
            <a:endParaRPr lang="en-US" b="1" cap="small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7971" y="5067528"/>
            <a:ext cx="991741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BED440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Revenue forecast reflects lower revenue cap and $5.6 million reduction in franchise fees.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ED440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Expenditure forecast reflects 30 officers per year and 1 new Fire/EMS station opening per year.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783696"/>
              </p:ext>
            </p:extLst>
          </p:nvPr>
        </p:nvGraphicFramePr>
        <p:xfrm>
          <a:off x="646814" y="1151915"/>
          <a:ext cx="10898372" cy="404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21936" y="2838251"/>
            <a:ext cx="1830758" cy="584775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 defTabSz="914400"/>
            <a:r>
              <a:rPr lang="en-US" sz="1600" dirty="0">
                <a:solidFill>
                  <a:schemeClr val="bg1"/>
                </a:solidFill>
              </a:rPr>
              <a:t>$18.5 million deficit</a:t>
            </a:r>
          </a:p>
          <a:p>
            <a:pPr algn="ctr" defTabSz="914400"/>
            <a:r>
              <a:rPr lang="en-US" sz="1600" dirty="0">
                <a:solidFill>
                  <a:schemeClr val="bg1"/>
                </a:solidFill>
              </a:rPr>
              <a:t>at 3.5% in FY21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44337" y="2550054"/>
            <a:ext cx="1830758" cy="584775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 defTabSz="914400"/>
            <a:r>
              <a:rPr lang="en-US" sz="1600" dirty="0">
                <a:solidFill>
                  <a:schemeClr val="bg1"/>
                </a:solidFill>
              </a:rPr>
              <a:t>$58.2 million deficit</a:t>
            </a:r>
          </a:p>
          <a:p>
            <a:pPr algn="ctr" defTabSz="914400"/>
            <a:r>
              <a:rPr lang="en-US" sz="1600" dirty="0">
                <a:solidFill>
                  <a:schemeClr val="bg1"/>
                </a:solidFill>
              </a:rPr>
              <a:t>at 3.5% in FY24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5855018"/>
            <a:ext cx="12192000" cy="1066800"/>
            <a:chOff x="0" y="5855018"/>
            <a:chExt cx="12192000" cy="1066800"/>
          </a:xfrm>
        </p:grpSpPr>
        <p:pic>
          <p:nvPicPr>
            <p:cNvPr id="17" name="Picture 1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55018"/>
              <a:ext cx="12192000" cy="106680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3657600" y="5992950"/>
              <a:ext cx="8210132" cy="497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0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64677" y="398211"/>
            <a:ext cx="8862646" cy="1143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small" dirty="0" smtClean="0">
                <a:solidFill>
                  <a:schemeClr val="bg1"/>
                </a:solidFill>
              </a:rPr>
              <a:t>Texas Legislature Lens: Priority Issues</a:t>
            </a:r>
            <a:endParaRPr lang="en-US" b="1" cap="small" dirty="0">
              <a:solidFill>
                <a:schemeClr val="bg1"/>
              </a:solidFill>
            </a:endParaRPr>
          </a:p>
        </p:txBody>
      </p:sp>
      <p:graphicFrame>
        <p:nvGraphicFramePr>
          <p:cNvPr id="10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5976084"/>
              </p:ext>
            </p:extLst>
          </p:nvPr>
        </p:nvGraphicFramePr>
        <p:xfrm>
          <a:off x="666812" y="1281101"/>
          <a:ext cx="10858375" cy="4995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0" y="5855018"/>
            <a:ext cx="12192000" cy="1066800"/>
            <a:chOff x="0" y="5855018"/>
            <a:chExt cx="12192000" cy="1066800"/>
          </a:xfrm>
        </p:grpSpPr>
        <p:pic>
          <p:nvPicPr>
            <p:cNvPr id="12" name="Picture 11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55018"/>
              <a:ext cx="12192000" cy="10668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657600" y="5992950"/>
              <a:ext cx="8210132" cy="497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933942" y="129927"/>
            <a:ext cx="8862646" cy="1143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200" b="1" cap="small" dirty="0">
                <a:solidFill>
                  <a:schemeClr val="bg1"/>
                </a:solidFill>
              </a:rPr>
              <a:t>What </a:t>
            </a:r>
            <a:r>
              <a:rPr lang="en-US" sz="4200" b="1" cap="small" dirty="0" smtClean="0">
                <a:solidFill>
                  <a:schemeClr val="bg1"/>
                </a:solidFill>
              </a:rPr>
              <a:t>Passed: Bills With A Negative Impact</a:t>
            </a:r>
            <a:endParaRPr lang="en-US" sz="4200" b="1" cap="small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16000" y="1352656"/>
            <a:ext cx="10473715" cy="4033837"/>
          </a:xfrm>
        </p:spPr>
        <p:txBody>
          <a:bodyPr numCol="1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“Save Chick-fil-A” (SB 1978)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3200" dirty="0" smtClean="0"/>
              <a:t> Historical designation (HB 2496)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3200" dirty="0" smtClean="0"/>
              <a:t> Board of Adjustment (HB 2497)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3200" dirty="0" smtClean="0"/>
              <a:t> Regulation of building materials (HB 2439)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3200" dirty="0" smtClean="0"/>
              <a:t> Land development applications (HB 3167)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3200" dirty="0" smtClean="0"/>
              <a:t> Annexation Part II / Shady Hollow and SPAs (SB 1468)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3200" dirty="0" smtClean="0"/>
              <a:t> Planned Parenthood (SB 22)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5855018"/>
            <a:ext cx="12192000" cy="1066800"/>
            <a:chOff x="0" y="5855018"/>
            <a:chExt cx="12192000" cy="1066800"/>
          </a:xfrm>
        </p:grpSpPr>
        <p:pic>
          <p:nvPicPr>
            <p:cNvPr id="12" name="Picture 1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55018"/>
              <a:ext cx="12192000" cy="10668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657600" y="5992950"/>
              <a:ext cx="8210132" cy="497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3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933942" y="129927"/>
            <a:ext cx="8862646" cy="1143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small" dirty="0">
                <a:solidFill>
                  <a:schemeClr val="bg1"/>
                </a:solidFill>
              </a:rPr>
              <a:t>What </a:t>
            </a:r>
            <a:r>
              <a:rPr lang="en-US" b="1" cap="small" dirty="0" smtClean="0">
                <a:solidFill>
                  <a:schemeClr val="bg1"/>
                </a:solidFill>
              </a:rPr>
              <a:t>Passed: Bills With A Positive Impact</a:t>
            </a:r>
            <a:endParaRPr lang="en-US" b="1" cap="small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240815" y="1352656"/>
            <a:ext cx="10248900" cy="4033837"/>
          </a:xfrm>
        </p:spPr>
        <p:txBody>
          <a:bodyPr numCol="1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Sgt. Jonathan J. Dunbar memorial highway (SB 1134)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400" dirty="0"/>
              <a:t>  Richard Overton memorial highway (HB 1821)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400" dirty="0"/>
              <a:t>  Sobering center (SB 306)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400" dirty="0"/>
              <a:t>  Waste worker safety (HB 61)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400" dirty="0"/>
              <a:t>  Recyclable materials (SB 649)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400" dirty="0"/>
              <a:t>  Texas Facilities Commission ledger (HB 2977)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400" dirty="0"/>
              <a:t>  Texas State Library and Archives Commission easement (HB 2978 / HB 1962)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400" dirty="0"/>
              <a:t>  Save Historic </a:t>
            </a:r>
            <a:r>
              <a:rPr lang="en-US" sz="2400" dirty="0" err="1"/>
              <a:t>Muny</a:t>
            </a:r>
            <a:r>
              <a:rPr lang="en-US" sz="2400" dirty="0"/>
              <a:t> District (SB 2553)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400" dirty="0"/>
              <a:t>  Landlord flooding disclosure (HB 3815)</a:t>
            </a:r>
          </a:p>
          <a:p>
            <a:pPr marL="346075" indent="-346075">
              <a:buFont typeface="+mj-lt"/>
              <a:buAutoNum type="arabicPeriod"/>
            </a:pPr>
            <a:endParaRPr lang="en-US" sz="2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5855018"/>
            <a:ext cx="12192000" cy="1066800"/>
            <a:chOff x="0" y="5855018"/>
            <a:chExt cx="12192000" cy="1066800"/>
          </a:xfrm>
        </p:grpSpPr>
        <p:pic>
          <p:nvPicPr>
            <p:cNvPr id="12" name="Picture 1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55018"/>
              <a:ext cx="12192000" cy="10668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657600" y="5992950"/>
              <a:ext cx="8210132" cy="497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8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2327</TotalTime>
  <Words>527</Words>
  <Application>Microsoft Office PowerPoint</Application>
  <PresentationFormat>Widescreen</PresentationFormat>
  <Paragraphs>107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Microsoft Tai Le</vt:lpstr>
      <vt:lpstr>Office Theme</vt:lpstr>
      <vt:lpstr>2019 State Legislative Update</vt:lpstr>
      <vt:lpstr>2019 Texas Legislature: by the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85th Legislative Agenda</dc:title>
  <dc:creator>Musgrove, Ida</dc:creator>
  <cp:lastModifiedBy>Kaeini, Christina</cp:lastModifiedBy>
  <cp:revision>144</cp:revision>
  <cp:lastPrinted>2019-06-13T14:42:54Z</cp:lastPrinted>
  <dcterms:created xsi:type="dcterms:W3CDTF">2016-10-10T13:44:27Z</dcterms:created>
  <dcterms:modified xsi:type="dcterms:W3CDTF">2019-06-13T19:46:45Z</dcterms:modified>
</cp:coreProperties>
</file>