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509" r:id="rId2"/>
    <p:sldId id="283" r:id="rId3"/>
    <p:sldId id="520" r:id="rId4"/>
    <p:sldId id="511" r:id="rId5"/>
    <p:sldId id="514" r:id="rId6"/>
    <p:sldId id="524" r:id="rId7"/>
    <p:sldId id="522" r:id="rId8"/>
    <p:sldId id="525" r:id="rId9"/>
    <p:sldId id="521" r:id="rId10"/>
    <p:sldId id="256" r:id="rId11"/>
    <p:sldId id="523" r:id="rId12"/>
    <p:sldId id="25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2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0F0FE-2BC0-4FF8-95BB-0A309DF899B5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1FCCB-9376-47B2-AA32-3D3F3802C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64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448C-472C-4C75-99C9-DF0F281349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43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this slide to tee up your presentation. In cases where you are presenting to a group who does not know you or the Foundation, use this space to establish yourself as a subject matter expert, or introduce the Foundation and your expertise.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97D11-B3E1-4905-9251-A1892C66DB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12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closing picture should compliment or be the same image as the opening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97D11-B3E1-4905-9251-A1892C66DB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33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Highlights from this program: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More than 500(?) scholarships given out since inception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Current class includes 2 former scholars who are now mentors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 current class includes 5 (or 6?) legacies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97D11-B3E1-4905-9251-A1892C66DB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758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this slide to tee up your presentation. In cases where you are presenting to a group who does not know you or the Foundation, use this space to establish yourself as a subject matter expert, or introduce the Foundation and your expertise.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97D11-B3E1-4905-9251-A1892C66DB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252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this slide to tee up your presentation. In cases where you are presenting to a group who does not know you or the Foundation, use this space to establish yourself as a subject matter expert, or introduce the Foundation and your expertise.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97D11-B3E1-4905-9251-A1892C66DB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54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this slide to tee up your presentation. In cases where you are presenting to a group who does not know you or the Foundation, use this space to establish yourself as a subject matter expert, or introduce the Foundation and your expertise.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97D11-B3E1-4905-9251-A1892C66DB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29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this slide to tee up your presentation. In cases where you are presenting to a group who does not know you or the Foundation, use this space to establish yourself as a subject matter expert, or introduce the Foundation and your expertise.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97D11-B3E1-4905-9251-A1892C66DB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61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this slide to tee up your presentation. In cases where you are presenting to a group who does not know you or the Foundation, use this space to establish yourself as a subject matter expert, or introduce the Foundation and your expertise.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97D11-B3E1-4905-9251-A1892C66DB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66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this slide to tee up your presentation. In cases where you are presenting to a group who does not know you or the Foundation, use this space to establish yourself as a subject matter expert, or introduce the Foundation and your expertise.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97D11-B3E1-4905-9251-A1892C66DB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72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this slide to tee up your presentation. In cases where you are presenting to a group who does not know you or the Foundation, use this space to establish yourself as a subject matter expert, or introduce the Foundation and your expertise.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97D11-B3E1-4905-9251-A1892C66DB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54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1B317-2044-4AAD-8A7E-B1394714C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2D28D6-F678-4C72-9191-FA3E570053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98FCC-E5B1-4418-B1D4-1A6100939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2D81-1D41-48BC-8493-F4F7A62F62CB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BA52D-7BD2-449E-9303-CF4934364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34026-2C94-4046-961A-4403C4598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E968-F330-4DE7-81D7-1EB10C72F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55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B47E6-2575-46FC-92D4-01D41CC9B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C27C10-934E-48CD-B81E-5462A3EC4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073E8-49A3-46E7-BFAF-8249E1431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2D81-1D41-48BC-8493-F4F7A62F62CB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CEE3F-F297-4A31-AE5B-746E2639F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67FD9-D718-4228-A06C-CCC0181BE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E968-F330-4DE7-81D7-1EB10C72F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00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D2843B-C8EA-4AD9-B2DB-0F0AE481C7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A0AA8E-A7D2-4522-AC69-BD749054C9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DA414-E6D9-4EF2-BE3F-6366965DA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2D81-1D41-48BC-8493-F4F7A62F62CB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651CB-8763-4F3B-8A4C-32530B90A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9E48E-6802-4BD1-B42B-55B8396D1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E968-F330-4DE7-81D7-1EB10C72F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60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410E1-652E-47CF-AB40-C6139A6D2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1E73E-215E-43AA-8E98-D6072C748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37B56-FC8E-4178-9CAF-B8C9F1068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2D81-1D41-48BC-8493-F4F7A62F62CB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3866E-500C-4AC2-BA4F-0944BBF5C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B9CA4-DB23-4DD7-B6A4-33ACA2032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E968-F330-4DE7-81D7-1EB10C72F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58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AC93E-5D8A-4808-ADD6-B4682FBD0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3A90C-DB43-4632-816E-DB97F2C68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05072-E5FF-4FEE-B68A-458E3112F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2D81-1D41-48BC-8493-F4F7A62F62CB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C2177-DE2D-40E4-9B31-2B818CCF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6C578-67FE-437B-982F-85317FBAB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E968-F330-4DE7-81D7-1EB10C72F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28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67D0-DD4E-4846-AB28-70220DE93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C43DF-31BB-411F-A4AC-EB2DA05112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CD7AAA-F478-4869-83B9-5504A8E04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D50D71-1D86-4CEE-9089-C7E0DB093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2D81-1D41-48BC-8493-F4F7A62F62CB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CE8DA-401E-4F71-B795-9F751FDD4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84B8E6-BF67-486D-A2A3-81836E05C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E968-F330-4DE7-81D7-1EB10C72F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14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12CC2-ECDA-42FF-9667-B065EB362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336A6-0AD2-4E62-98B8-A1E745038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24AAD4-3BA9-4019-99E5-B24C91070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FC8EF6-B1A0-4A38-B5D5-3DE4DEB9F1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01B180-96F5-4295-BF7D-64857FA98A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30F1F2-AC1A-4B7C-9283-61BE27C96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2D81-1D41-48BC-8493-F4F7A62F62CB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4FFB73-6B9E-4186-8CB3-4C3EF57F1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1C7BB1-F753-476A-9881-608AE5FBE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E968-F330-4DE7-81D7-1EB10C72F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726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43A31-A2D4-40A7-93C7-73A6A95DC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165032-6896-4B49-ACEC-FDC8E059C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2D81-1D41-48BC-8493-F4F7A62F62CB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23471-855E-4375-BA9A-49D2B252D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B75D67-2B39-4794-A2AD-8898FE8AF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E968-F330-4DE7-81D7-1EB10C72F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02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B0A047-BC7A-4D0F-A6A3-44D4A36BC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2D81-1D41-48BC-8493-F4F7A62F62CB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D8F25E-549C-4DB2-9C64-6203D59BD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18001-2AF0-416C-A3AF-B69B8D87B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E968-F330-4DE7-81D7-1EB10C72F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72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D569B-56D3-4850-B9CC-C187C31F6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1AFA7-A49C-4167-ACAA-74C908C45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A9ABEB-DEA9-4400-9757-44344ECBA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04659D-CDF6-4471-90FB-F3DAD4191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2D81-1D41-48BC-8493-F4F7A62F62CB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D241F1-B180-494D-B784-86331994D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7043B-C928-422D-9B8D-193BCD18C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E968-F330-4DE7-81D7-1EB10C72F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08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AE063-C3F2-4F79-8B69-B07E5D82F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F4AD51-13BF-4E85-9DAC-91FD559ABE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DE7D4B-FDCC-453F-893E-E4DDC08D2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7F0089-0EA1-498A-BF5E-71074DBCD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2D81-1D41-48BC-8493-F4F7A62F62CB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81B67-987D-4A4A-B5DA-4A33E2F89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7E2C6C-A8CB-4150-8D19-C20392F68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E968-F330-4DE7-81D7-1EB10C72F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06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D82DEF-5992-4923-A1E7-45278CA7E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63F5D-17E0-4407-973E-2C187A939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1510C-3822-4D94-A264-83949DFBB6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42D81-1D41-48BC-8493-F4F7A62F62CB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9E8A3-0481-4DBA-AA83-336C79ED41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F04A4-1374-43D4-80B0-CA11EFBAE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6E968-F330-4DE7-81D7-1EB10C72F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01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FAE5C2-647B-4B69-9CB7-F3F73097BF27}"/>
              </a:ext>
            </a:extLst>
          </p:cNvPr>
          <p:cNvSpPr/>
          <p:nvPr/>
        </p:nvSpPr>
        <p:spPr>
          <a:xfrm>
            <a:off x="0" y="-44379"/>
            <a:ext cx="4159453" cy="6902379"/>
          </a:xfrm>
          <a:prstGeom prst="rect">
            <a:avLst/>
          </a:prstGeom>
          <a:solidFill>
            <a:srgbClr val="008EBE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4F126D-8DD6-4350-9DCB-AF908DA2AD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8" b="24109"/>
          <a:stretch/>
        </p:blipFill>
        <p:spPr>
          <a:xfrm>
            <a:off x="4159452" y="0"/>
            <a:ext cx="8032548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ABECA0-C70E-4638-9D27-D00D48CCA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0" y="5525430"/>
            <a:ext cx="3494251" cy="76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07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4A3D1E-0E92-4285-A36D-E95BEA71D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2602"/>
            <a:ext cx="4286887" cy="4286887"/>
          </a:xfrm>
          <a:prstGeom prst="rect">
            <a:avLst/>
          </a:prstGeom>
        </p:spPr>
      </p:pic>
      <p:pic>
        <p:nvPicPr>
          <p:cNvPr id="1032" name="Picture 8" descr="Image may contain: 10 people, people smiling, people standing">
            <a:extLst>
              <a:ext uri="{FF2B5EF4-FFF2-40B4-BE49-F238E27FC236}">
                <a16:creationId xmlns:a16="http://schemas.microsoft.com/office/drawing/2014/main" id="{0ED4FF3A-4787-4216-B1A0-498166722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114" y="1456683"/>
            <a:ext cx="7834886" cy="526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FF4FAA-8B3E-47E6-AA74-02FEB0C02FD9}"/>
              </a:ext>
            </a:extLst>
          </p:cNvPr>
          <p:cNvSpPr/>
          <p:nvPr/>
        </p:nvSpPr>
        <p:spPr>
          <a:xfrm>
            <a:off x="0" y="-2534"/>
            <a:ext cx="12192000" cy="1918059"/>
          </a:xfrm>
          <a:prstGeom prst="rect">
            <a:avLst/>
          </a:prstGeom>
          <a:solidFill>
            <a:srgbClr val="008EBE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BB0F14-C43A-44FB-BD46-F98F15D7433F}"/>
              </a:ext>
            </a:extLst>
          </p:cNvPr>
          <p:cNvSpPr txBox="1"/>
          <p:nvPr/>
        </p:nvSpPr>
        <p:spPr>
          <a:xfrm>
            <a:off x="133350" y="256354"/>
            <a:ext cx="11484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FOCUSING ON THE FOURTH TRIMESTER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12 Organizations Improving Maternal Health Equity in the Postpartum Period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21DCB3-D6FA-48D8-B631-E49782522979}"/>
              </a:ext>
            </a:extLst>
          </p:cNvPr>
          <p:cNvSpPr/>
          <p:nvPr/>
        </p:nvSpPr>
        <p:spPr>
          <a:xfrm>
            <a:off x="0" y="6155267"/>
            <a:ext cx="12192000" cy="694267"/>
          </a:xfrm>
          <a:prstGeom prst="rect">
            <a:avLst/>
          </a:prstGeom>
          <a:solidFill>
            <a:srgbClr val="0091B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EA53A5-CCF4-4BAB-A1A8-45106F6508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327776"/>
            <a:ext cx="1830147" cy="40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35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FF4FAA-8B3E-47E6-AA74-02FEB0C02FD9}"/>
              </a:ext>
            </a:extLst>
          </p:cNvPr>
          <p:cNvSpPr/>
          <p:nvPr/>
        </p:nvSpPr>
        <p:spPr>
          <a:xfrm>
            <a:off x="0" y="-86255"/>
            <a:ext cx="12192000" cy="1918059"/>
          </a:xfrm>
          <a:prstGeom prst="rect">
            <a:avLst/>
          </a:prstGeom>
          <a:solidFill>
            <a:srgbClr val="008EBE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 Narrow" panose="020B0606020202030204" pitchFamily="34" charset="0"/>
            </a:endParaRPr>
          </a:p>
          <a:p>
            <a:pPr algn="ctr"/>
            <a:endParaRPr lang="en-US" sz="2800" dirty="0">
              <a:latin typeface="Arial Narrow" panose="020B0606020202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BB0F14-C43A-44FB-BD46-F98F15D7433F}"/>
              </a:ext>
            </a:extLst>
          </p:cNvPr>
          <p:cNvSpPr txBox="1"/>
          <p:nvPr/>
        </p:nvSpPr>
        <p:spPr>
          <a:xfrm>
            <a:off x="143417" y="211402"/>
            <a:ext cx="1192475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GETTING THE WORD OUT:  ACA ENROLLMENT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Census Coming Soon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21DCB3-D6FA-48D8-B631-E49782522979}"/>
              </a:ext>
            </a:extLst>
          </p:cNvPr>
          <p:cNvSpPr/>
          <p:nvPr/>
        </p:nvSpPr>
        <p:spPr>
          <a:xfrm>
            <a:off x="0" y="6155267"/>
            <a:ext cx="12192000" cy="694267"/>
          </a:xfrm>
          <a:prstGeom prst="rect">
            <a:avLst/>
          </a:prstGeom>
          <a:solidFill>
            <a:srgbClr val="0091B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EA53A5-CCF4-4BAB-A1A8-45106F6508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327776"/>
            <a:ext cx="1830147" cy="4000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2FE72A-D52E-4FAD-A2F8-B18845998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9878" y="2169763"/>
            <a:ext cx="2272725" cy="3363635"/>
          </a:xfrm>
          <a:prstGeom prst="rect">
            <a:avLst/>
          </a:prstGeom>
        </p:spPr>
      </p:pic>
      <p:pic>
        <p:nvPicPr>
          <p:cNvPr id="10" name="Picture 4" descr="https://lh6.googleusercontent.com/7PUqC6bGfu8aA0gVlfjHtFWhNwGQgmsOPU4PSY6VsfeLuEXYz06GuD58A8gZQXJbeAQXXFzq9z82mcn1fOBs0_-ObUv95k9OJjiSrttoIINwzhxCSOu2bNPc9jl6_f0hwuqG">
            <a:extLst>
              <a:ext uri="{FF2B5EF4-FFF2-40B4-BE49-F238E27FC236}">
                <a16:creationId xmlns:a16="http://schemas.microsoft.com/office/drawing/2014/main" id="{8ACCCE82-8411-4248-BB72-E21E347A0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99" y="2129461"/>
            <a:ext cx="2118288" cy="344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671;p69">
            <a:extLst>
              <a:ext uri="{FF2B5EF4-FFF2-40B4-BE49-F238E27FC236}">
                <a16:creationId xmlns:a16="http://schemas.microsoft.com/office/drawing/2014/main" id="{B5D83D8B-CF5B-427F-A3E3-816A7E78A1F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18059" b="21257"/>
          <a:stretch/>
        </p:blipFill>
        <p:spPr>
          <a:xfrm>
            <a:off x="6322194" y="1909977"/>
            <a:ext cx="3910061" cy="159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57;p68">
            <a:extLst>
              <a:ext uri="{FF2B5EF4-FFF2-40B4-BE49-F238E27FC236}">
                <a16:creationId xmlns:a16="http://schemas.microsoft.com/office/drawing/2014/main" id="{CACCEF1B-9231-426E-BBBF-F3EBD0DE268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60394" y="4168533"/>
            <a:ext cx="3910061" cy="18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2733958-C3E1-419A-B81B-A6387AE3D309}"/>
              </a:ext>
            </a:extLst>
          </p:cNvPr>
          <p:cNvSpPr txBox="1"/>
          <p:nvPr/>
        </p:nvSpPr>
        <p:spPr>
          <a:xfrm>
            <a:off x="8732921" y="3587538"/>
            <a:ext cx="434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 Narrow" panose="020B0606020202030204" pitchFamily="34" charset="0"/>
              </a:rPr>
              <a:t>“Wash Away” Laundromat Event</a:t>
            </a:r>
          </a:p>
        </p:txBody>
      </p:sp>
    </p:spTree>
    <p:extLst>
      <p:ext uri="{BB962C8B-B14F-4D97-AF65-F5344CB8AC3E}">
        <p14:creationId xmlns:p14="http://schemas.microsoft.com/office/powerpoint/2010/main" val="3587090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50504A-380C-4FB9-AD61-9F9F3FD129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39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014340-C4FE-4ACC-BDBB-3BEC6D659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51" y="5776696"/>
            <a:ext cx="3494251" cy="76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5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5"/>
    </mc:Choice>
    <mc:Fallback xmlns="">
      <p:transition spd="slow" advTm="640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331674" y="2081813"/>
            <a:ext cx="6887864" cy="343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5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Gill Sans"/>
                <a:ea typeface="ヒラギノ角ゴ Pro W3"/>
                <a:cs typeface="ヒラギノ角ゴ Pro W3"/>
                <a:sym typeface="Gill Sans"/>
              </a:defRPr>
            </a:lvl1pPr>
            <a:lvl2pPr marL="742950" indent="-285750" eaLnBrk="0" hangingPunct="0">
              <a:spcBef>
                <a:spcPct val="50000"/>
              </a:spcBef>
              <a:buFont typeface="Gill Sans"/>
              <a:buChar char="–"/>
              <a:defRPr sz="1600">
                <a:solidFill>
                  <a:schemeClr val="tx1"/>
                </a:solidFill>
                <a:latin typeface="Gill Sans"/>
                <a:ea typeface="ヒラギノ角ゴ Pro W3"/>
                <a:cs typeface="ヒラギノ角ゴ Pro W3"/>
                <a:sym typeface="Gill Sans"/>
              </a:defRPr>
            </a:lvl2pPr>
            <a:lvl3pPr marL="1143000" indent="-228600" eaLnBrk="0" hangingPunct="0">
              <a:spcBef>
                <a:spcPct val="50000"/>
              </a:spcBef>
              <a:buFont typeface="Gill Sans"/>
              <a:buChar char="•"/>
              <a:defRPr sz="1600">
                <a:solidFill>
                  <a:schemeClr val="tx1"/>
                </a:solidFill>
                <a:latin typeface="Gill Sans"/>
                <a:ea typeface="ヒラギノ角ゴ Pro W3"/>
                <a:cs typeface="ヒラギノ角ゴ Pro W3"/>
                <a:sym typeface="Gill Sans"/>
              </a:defRPr>
            </a:lvl3pPr>
            <a:lvl4pPr marL="1600200" indent="-228600" eaLnBrk="0" hangingPunct="0">
              <a:spcBef>
                <a:spcPct val="50000"/>
              </a:spcBef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Gill Sans"/>
                <a:ea typeface="ヒラギノ角ゴ Pro W3"/>
                <a:cs typeface="ヒラギノ角ゴ Pro W3"/>
                <a:sym typeface="Gill Sans"/>
              </a:defRPr>
            </a:lvl4pPr>
            <a:lvl5pPr marL="2057400" indent="-228600" eaLnBrk="0" hangingPunct="0">
              <a:spcBef>
                <a:spcPct val="50000"/>
              </a:spcBef>
              <a:buFont typeface="Gill Sans"/>
              <a:buChar char="•"/>
              <a:defRPr sz="1600">
                <a:solidFill>
                  <a:schemeClr val="tx1"/>
                </a:solidFill>
                <a:latin typeface="Gill Sans"/>
                <a:ea typeface="ヒラギノ角ゴ Pro W3"/>
                <a:cs typeface="ヒラギノ角ゴ Pro W3"/>
                <a:sym typeface="Gill Sans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Gill Sans"/>
              <a:buChar char="•"/>
              <a:defRPr sz="1600">
                <a:solidFill>
                  <a:schemeClr val="tx1"/>
                </a:solidFill>
                <a:latin typeface="Gill Sans"/>
                <a:ea typeface="ヒラギノ角ゴ Pro W3"/>
                <a:cs typeface="ヒラギノ角ゴ Pro W3"/>
                <a:sym typeface="Gill Sans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Gill Sans"/>
              <a:buChar char="•"/>
              <a:defRPr sz="1600">
                <a:solidFill>
                  <a:schemeClr val="tx1"/>
                </a:solidFill>
                <a:latin typeface="Gill Sans"/>
                <a:ea typeface="ヒラギノ角ゴ Pro W3"/>
                <a:cs typeface="ヒラギノ角ゴ Pro W3"/>
                <a:sym typeface="Gill Sans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Gill Sans"/>
              <a:buChar char="•"/>
              <a:defRPr sz="1600">
                <a:solidFill>
                  <a:schemeClr val="tx1"/>
                </a:solidFill>
                <a:latin typeface="Gill Sans"/>
                <a:ea typeface="ヒラギノ角ゴ Pro W3"/>
                <a:cs typeface="ヒラギノ角ゴ Pro W3"/>
                <a:sym typeface="Gill Sans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Gill Sans"/>
              <a:buChar char="•"/>
              <a:defRPr sz="1600">
                <a:solidFill>
                  <a:schemeClr val="tx1"/>
                </a:solidFill>
                <a:latin typeface="Gill Sans"/>
                <a:ea typeface="ヒラギノ角ゴ Pro W3"/>
                <a:cs typeface="ヒラギノ角ゴ Pro W3"/>
                <a:sym typeface="Gill Sans"/>
              </a:defRPr>
            </a:lvl9pPr>
          </a:lstStyle>
          <a:p>
            <a:pPr marL="342900" indent="-342900" eaLnBrk="1" hangingPunct="1">
              <a:spcAft>
                <a:spcPts val="900"/>
              </a:spcAft>
              <a:defRPr/>
            </a:pPr>
            <a:r>
              <a:rPr lang="en-US" sz="2000" b="1" dirty="0">
                <a:latin typeface="Arial Narrow" panose="020B0606020202030204" pitchFamily="34" charset="0"/>
                <a:ea typeface="Roboto Condensed" panose="02000000000000000000" pitchFamily="2" charset="0"/>
              </a:rPr>
              <a:t>St. David’s Foundation </a:t>
            </a:r>
            <a:r>
              <a:rPr lang="en-US" sz="2000" dirty="0">
                <a:latin typeface="Arial Narrow" panose="020B0606020202030204" pitchFamily="34" charset="0"/>
                <a:ea typeface="Roboto Condensed" panose="02000000000000000000" pitchFamily="2" charset="0"/>
              </a:rPr>
              <a:t>is one of the largest health foundations in the United States, funding </a:t>
            </a:r>
            <a:r>
              <a:rPr lang="en-US" sz="2000" b="1" dirty="0">
                <a:latin typeface="Arial Narrow" panose="020B0606020202030204" pitchFamily="34" charset="0"/>
                <a:ea typeface="Roboto Condensed" panose="02000000000000000000" pitchFamily="2" charset="0"/>
              </a:rPr>
              <a:t>$70 million </a:t>
            </a:r>
            <a:r>
              <a:rPr lang="en-US" sz="2000" dirty="0">
                <a:latin typeface="Arial Narrow" panose="020B0606020202030204" pitchFamily="34" charset="0"/>
                <a:ea typeface="Roboto Condensed" panose="02000000000000000000" pitchFamily="2" charset="0"/>
              </a:rPr>
              <a:t>annually to over 65 grant partners in Central Texas.  </a:t>
            </a:r>
          </a:p>
          <a:p>
            <a:pPr marL="342900" indent="-342900" eaLnBrk="1" hangingPunct="1">
              <a:spcAft>
                <a:spcPts val="900"/>
              </a:spcAft>
              <a:defRPr/>
            </a:pPr>
            <a:r>
              <a:rPr lang="en-US" sz="2000" b="1" dirty="0">
                <a:latin typeface="Arial Narrow" panose="020B0606020202030204" pitchFamily="34" charset="0"/>
              </a:rPr>
              <a:t>Mission: </a:t>
            </a:r>
            <a:r>
              <a:rPr lang="en-US" sz="2000" dirty="0">
                <a:latin typeface="Arial Narrow" panose="020B0606020202030204" pitchFamily="34" charset="0"/>
              </a:rPr>
              <a:t>To create healthier lives for all Central Texans by addressing the region's top health challenges, with the goal of building the healthiest community in the world.</a:t>
            </a:r>
            <a:endParaRPr lang="en-US" sz="2000" dirty="0">
              <a:latin typeface="Arial Narrow" panose="020B0606020202030204" pitchFamily="34" charset="0"/>
              <a:ea typeface="Roboto Condensed" panose="02000000000000000000" pitchFamily="2" charset="0"/>
            </a:endParaRPr>
          </a:p>
          <a:p>
            <a:pPr marL="342900" indent="-342900" eaLnBrk="1" hangingPunct="1">
              <a:spcAft>
                <a:spcPts val="900"/>
              </a:spcAft>
              <a:defRPr/>
            </a:pPr>
            <a:endParaRPr lang="en-US" sz="1900" dirty="0">
              <a:latin typeface="+mn-lt"/>
            </a:endParaRPr>
          </a:p>
          <a:p>
            <a:pPr marL="342900" indent="-342900" eaLnBrk="1" hangingPunct="1">
              <a:spcAft>
                <a:spcPts val="900"/>
              </a:spcAft>
              <a:defRPr/>
            </a:pPr>
            <a:endParaRPr lang="en-US" altLang="en-US" sz="2400" dirty="0">
              <a:solidFill>
                <a:schemeClr val="accent2">
                  <a:lumMod val="25000"/>
                </a:schemeClr>
              </a:solidFill>
              <a:latin typeface="Garamond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1C0768-52A0-44D3-9B35-04A898188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566" y="318841"/>
            <a:ext cx="3504867" cy="7685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E30AB00-5BEE-4840-896A-26F79CBD444E}"/>
              </a:ext>
            </a:extLst>
          </p:cNvPr>
          <p:cNvSpPr/>
          <p:nvPr/>
        </p:nvSpPr>
        <p:spPr>
          <a:xfrm>
            <a:off x="0" y="6231467"/>
            <a:ext cx="12192000" cy="694267"/>
          </a:xfrm>
          <a:prstGeom prst="rect">
            <a:avLst/>
          </a:prstGeom>
          <a:solidFill>
            <a:srgbClr val="0091B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D3D27E-3C15-4943-B491-B617834587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327776"/>
            <a:ext cx="1830147" cy="400049"/>
          </a:xfrm>
          <a:prstGeom prst="rect">
            <a:avLst/>
          </a:prstGeom>
        </p:spPr>
      </p:pic>
      <p:pic>
        <p:nvPicPr>
          <p:cNvPr id="11" name="Picture 4" descr="https://dl.boxcloud.com/api/2.0/internal_files/319659440365/versions/337097901421/representations/jpg_paged_2048x2048/content/1.jpg?access_token=1!sWCaqBjS4aBuGr7nbpNFdSV8xM10EaWxSi-blBthkHOYfZqdM3MFzPK1kfxIOyHk6BPWQiUlPUg87z7ppuQmNmluoRclNqLIQ0lEKDddivKxTg9wlFzZ0B6US5hsDSBB0eId7gUOfd0d2pXodFBxvW-BnOy9BEkSPp4qVfeGfZ9dJIWUEPAdURG4rxGIzc-3uG0zVKRxmSWW9lLuGuLVKs_PCt3SGcAoXfQ0BGnnWIY3a1bFMDWY8RV4L0phNQWoiOoZ74XZQaFDKY9GHswGSMKjV2aKJm22F-KDrQor3uqlShDHAOFxNWDkUj4tRxYSKfbpoErkulBVVikgijCr52sK6hdzLfiTfhQZOHtInIvrBIc8dq2-sVAobQ8KHhx8zGsJJeDVspAPXsDUoW0Rj-R7k1HeancRGVswt0DJB2DErOZJN62yQUpRn_O8nz-Mzr9ay5FP1W8BVpi1WY-vCv0rsCcxPD6X6j3nlly7rsiJ9kk8JyJSWS9rhRe7t087zsLbmCN-ACUh1PxrL7oJwA7xDjxZzkJbkbwWkEXNcbqhNMhWomp1ENtPCtWXWySTOFlWrtSZvXKwhgySTLkrGSFLHuuhCSqyjyldT30tmbp_whx0BGgDDnZ1_SE_c3vuQYOn&amp;shared_link=https%3A%2F%2Fstdavidsfoundation.app.box.com%2Fs%2Flgsghm9vwxueixgegf6m5zvldf5sja5k&amp;box_client_name=box-content-preview&amp;box_client_version=1.54.0">
            <a:extLst>
              <a:ext uri="{FF2B5EF4-FFF2-40B4-BE49-F238E27FC236}">
                <a16:creationId xmlns:a16="http://schemas.microsoft.com/office/drawing/2014/main" id="{D4EC4857-F6F4-4E70-9D57-4FF04902B4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4"/>
          <a:stretch/>
        </p:blipFill>
        <p:spPr bwMode="auto">
          <a:xfrm>
            <a:off x="7400883" y="3797668"/>
            <a:ext cx="4459443" cy="227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may contain: 5 people, people smiling, crowd, shoes and outdoor">
            <a:extLst>
              <a:ext uri="{FF2B5EF4-FFF2-40B4-BE49-F238E27FC236}">
                <a16:creationId xmlns:a16="http://schemas.microsoft.com/office/drawing/2014/main" id="{809C5DBA-B589-4151-BF29-6C715E53B1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9" b="11234"/>
          <a:stretch/>
        </p:blipFill>
        <p:spPr bwMode="auto">
          <a:xfrm>
            <a:off x="7400883" y="1585999"/>
            <a:ext cx="4459443" cy="205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094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FF4FAA-8B3E-47E6-AA74-02FEB0C02FD9}"/>
              </a:ext>
            </a:extLst>
          </p:cNvPr>
          <p:cNvSpPr/>
          <p:nvPr/>
        </p:nvSpPr>
        <p:spPr>
          <a:xfrm>
            <a:off x="0" y="8467"/>
            <a:ext cx="12192000" cy="1909592"/>
          </a:xfrm>
          <a:prstGeom prst="rect">
            <a:avLst/>
          </a:prstGeom>
          <a:solidFill>
            <a:srgbClr val="008EBE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BB0F14-C43A-44FB-BD46-F98F15D7433F}"/>
              </a:ext>
            </a:extLst>
          </p:cNvPr>
          <p:cNvSpPr txBox="1"/>
          <p:nvPr/>
        </p:nvSpPr>
        <p:spPr>
          <a:xfrm>
            <a:off x="353999" y="189890"/>
            <a:ext cx="11484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ST. DAVID’S NEAL KOCUREK SCHOLARSHIP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 Narrow" panose="020B0606020202030204" pitchFamily="34" charset="0"/>
              </a:rPr>
              <a:t>Class of 2019 – 61 Scholars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21DCB3-D6FA-48D8-B631-E49782522979}"/>
              </a:ext>
            </a:extLst>
          </p:cNvPr>
          <p:cNvSpPr/>
          <p:nvPr/>
        </p:nvSpPr>
        <p:spPr>
          <a:xfrm>
            <a:off x="0" y="6155267"/>
            <a:ext cx="12192000" cy="694267"/>
          </a:xfrm>
          <a:prstGeom prst="rect">
            <a:avLst/>
          </a:prstGeom>
          <a:solidFill>
            <a:srgbClr val="0091B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EA53A5-CCF4-4BAB-A1A8-45106F6508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327776"/>
            <a:ext cx="1830147" cy="4000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61332A-4A27-47D4-BD36-1EC8546ED8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9534"/>
            <a:ext cx="12192000" cy="343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55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D185179-BB75-4722-8D45-DE16C02643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44" b="28370"/>
          <a:stretch/>
        </p:blipFill>
        <p:spPr>
          <a:xfrm>
            <a:off x="0" y="4296030"/>
            <a:ext cx="7251700" cy="2103967"/>
          </a:xfrm>
          <a:prstGeom prst="rect">
            <a:avLst/>
          </a:prstGeom>
        </p:spPr>
      </p:pic>
      <p:pic>
        <p:nvPicPr>
          <p:cNvPr id="3074" name="Picture 2" descr="Image may contain: 14 people, people smiling, people standing and outdoor">
            <a:extLst>
              <a:ext uri="{FF2B5EF4-FFF2-40B4-BE49-F238E27FC236}">
                <a16:creationId xmlns:a16="http://schemas.microsoft.com/office/drawing/2014/main" id="{A40472EA-52B2-4359-8D53-CEC45F905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r="2262"/>
          <a:stretch/>
        </p:blipFill>
        <p:spPr bwMode="auto">
          <a:xfrm>
            <a:off x="7353300" y="1826091"/>
            <a:ext cx="4838700" cy="437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4ABBFF-A9FD-4B62-ADDC-EA0420E65F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8" t="50000" r="17473" b="12901"/>
          <a:stretch/>
        </p:blipFill>
        <p:spPr>
          <a:xfrm>
            <a:off x="0" y="1633975"/>
            <a:ext cx="7251700" cy="25442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FF4FAA-8B3E-47E6-AA74-02FEB0C02FD9}"/>
              </a:ext>
            </a:extLst>
          </p:cNvPr>
          <p:cNvSpPr/>
          <p:nvPr/>
        </p:nvSpPr>
        <p:spPr>
          <a:xfrm>
            <a:off x="0" y="8467"/>
            <a:ext cx="12192000" cy="1909592"/>
          </a:xfrm>
          <a:prstGeom prst="rect">
            <a:avLst/>
          </a:prstGeom>
          <a:solidFill>
            <a:srgbClr val="008EBE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BB0F14-C43A-44FB-BD46-F98F15D7433F}"/>
              </a:ext>
            </a:extLst>
          </p:cNvPr>
          <p:cNvSpPr txBox="1"/>
          <p:nvPr/>
        </p:nvSpPr>
        <p:spPr>
          <a:xfrm>
            <a:off x="353999" y="72769"/>
            <a:ext cx="1148400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 Narrow" panose="020B0606020202030204" pitchFamily="34" charset="0"/>
              </a:rPr>
              <a:t>DONATION OF RETIRED DENTAL VANS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 Narrow" panose="020B0606020202030204" pitchFamily="34" charset="0"/>
              </a:rPr>
              <a:t>Community Health Centers of South Central Texas -  Elgin, People’s Community Clinic, Smithville Community Clinic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21DCB3-D6FA-48D8-B631-E49782522979}"/>
              </a:ext>
            </a:extLst>
          </p:cNvPr>
          <p:cNvSpPr/>
          <p:nvPr/>
        </p:nvSpPr>
        <p:spPr>
          <a:xfrm>
            <a:off x="0" y="6155267"/>
            <a:ext cx="12192000" cy="694267"/>
          </a:xfrm>
          <a:prstGeom prst="rect">
            <a:avLst/>
          </a:prstGeom>
          <a:solidFill>
            <a:srgbClr val="0091B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EA53A5-CCF4-4BAB-A1A8-45106F6508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327776"/>
            <a:ext cx="1830147" cy="40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38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FF4FAA-8B3E-47E6-AA74-02FEB0C02FD9}"/>
              </a:ext>
            </a:extLst>
          </p:cNvPr>
          <p:cNvSpPr/>
          <p:nvPr/>
        </p:nvSpPr>
        <p:spPr>
          <a:xfrm>
            <a:off x="0" y="0"/>
            <a:ext cx="12192000" cy="957431"/>
          </a:xfrm>
          <a:prstGeom prst="rect">
            <a:avLst/>
          </a:prstGeom>
          <a:solidFill>
            <a:srgbClr val="008EBE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BB0F14-C43A-44FB-BD46-F98F15D7433F}"/>
              </a:ext>
            </a:extLst>
          </p:cNvPr>
          <p:cNvSpPr txBox="1"/>
          <p:nvPr/>
        </p:nvSpPr>
        <p:spPr>
          <a:xfrm>
            <a:off x="353999" y="22113"/>
            <a:ext cx="1148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Strategic Priorities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21DCB3-D6FA-48D8-B631-E49782522979}"/>
              </a:ext>
            </a:extLst>
          </p:cNvPr>
          <p:cNvSpPr/>
          <p:nvPr/>
        </p:nvSpPr>
        <p:spPr>
          <a:xfrm>
            <a:off x="0" y="6155267"/>
            <a:ext cx="12192000" cy="694267"/>
          </a:xfrm>
          <a:prstGeom prst="rect">
            <a:avLst/>
          </a:prstGeom>
          <a:solidFill>
            <a:srgbClr val="0091B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EA53A5-CCF4-4BAB-A1A8-45106F6508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327776"/>
            <a:ext cx="1830147" cy="400049"/>
          </a:xfrm>
          <a:prstGeom prst="rect">
            <a:avLst/>
          </a:prstGeom>
        </p:spPr>
      </p:pic>
      <p:pic>
        <p:nvPicPr>
          <p:cNvPr id="9" name="Picture 8" descr="3-columns-with-focus-areas.png">
            <a:extLst>
              <a:ext uri="{FF2B5EF4-FFF2-40B4-BE49-F238E27FC236}">
                <a16:creationId xmlns:a16="http://schemas.microsoft.com/office/drawing/2014/main" id="{F7A3D55A-689B-409A-86E9-19A8973A4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99" y="875223"/>
            <a:ext cx="9467401" cy="532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74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FF4FAA-8B3E-47E6-AA74-02FEB0C02FD9}"/>
              </a:ext>
            </a:extLst>
          </p:cNvPr>
          <p:cNvSpPr/>
          <p:nvPr/>
        </p:nvSpPr>
        <p:spPr>
          <a:xfrm>
            <a:off x="0" y="0"/>
            <a:ext cx="12192000" cy="1918059"/>
          </a:xfrm>
          <a:prstGeom prst="rect">
            <a:avLst/>
          </a:prstGeom>
          <a:solidFill>
            <a:srgbClr val="008EBE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BB0F14-C43A-44FB-BD46-F98F15D7433F}"/>
              </a:ext>
            </a:extLst>
          </p:cNvPr>
          <p:cNvSpPr txBox="1"/>
          <p:nvPr/>
        </p:nvSpPr>
        <p:spPr>
          <a:xfrm>
            <a:off x="369564" y="19361"/>
            <a:ext cx="1148400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 Narrow" panose="020B0606020202030204" pitchFamily="34" charset="0"/>
              </a:rPr>
              <a:t>PARKS WITH PURPOSE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 Narrow" panose="020B0606020202030204" pitchFamily="34" charset="0"/>
              </a:rPr>
              <a:t>Healthy Parks Plan and Request for Proposals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 Narrow" panose="020B0606020202030204" pitchFamily="34" charset="0"/>
              </a:rPr>
              <a:t>www.stdavidsfoundation.org/grantmaking/fundingopportunities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21DCB3-D6FA-48D8-B631-E49782522979}"/>
              </a:ext>
            </a:extLst>
          </p:cNvPr>
          <p:cNvSpPr/>
          <p:nvPr/>
        </p:nvSpPr>
        <p:spPr>
          <a:xfrm>
            <a:off x="0" y="6183842"/>
            <a:ext cx="12192000" cy="694267"/>
          </a:xfrm>
          <a:prstGeom prst="rect">
            <a:avLst/>
          </a:prstGeom>
          <a:solidFill>
            <a:srgbClr val="0091B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EA53A5-CCF4-4BAB-A1A8-45106F6508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327776"/>
            <a:ext cx="1830147" cy="4000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A17AD9-ACE1-466F-AA10-85A46BA6F8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42" r="7292"/>
          <a:stretch/>
        </p:blipFill>
        <p:spPr>
          <a:xfrm>
            <a:off x="369564" y="4124969"/>
            <a:ext cx="2316942" cy="1989696"/>
          </a:xfrm>
          <a:prstGeom prst="rect">
            <a:avLst/>
          </a:prstGeom>
        </p:spPr>
      </p:pic>
      <p:pic>
        <p:nvPicPr>
          <p:cNvPr id="11" name="Picture 2" descr="2919ba9f-9904-454b-968b-eda48d6c7ecc@namprd15">
            <a:extLst>
              <a:ext uri="{FF2B5EF4-FFF2-40B4-BE49-F238E27FC236}">
                <a16:creationId xmlns:a16="http://schemas.microsoft.com/office/drawing/2014/main" id="{85A988A3-4426-4591-AD59-0AB689804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843" y="2196325"/>
            <a:ext cx="5554857" cy="369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7B9ECF-18C8-4D9F-8468-AD678128BF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67" y="1918059"/>
            <a:ext cx="2856001" cy="220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1A66F0-F196-45C0-815F-EA80373B8C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550" y="2069307"/>
            <a:ext cx="3045045" cy="382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68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Image">
            <a:extLst>
              <a:ext uri="{FF2B5EF4-FFF2-40B4-BE49-F238E27FC236}">
                <a16:creationId xmlns:a16="http://schemas.microsoft.com/office/drawing/2014/main" id="{97BE1B4D-B4AD-48F3-BB9D-08E2D8D863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0" b="12633"/>
          <a:stretch/>
        </p:blipFill>
        <p:spPr bwMode="auto">
          <a:xfrm>
            <a:off x="7475802" y="3755803"/>
            <a:ext cx="4716197" cy="258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may contain: one or more people, sky, cloud, tree, shoes and outdoor">
            <a:extLst>
              <a:ext uri="{FF2B5EF4-FFF2-40B4-BE49-F238E27FC236}">
                <a16:creationId xmlns:a16="http://schemas.microsoft.com/office/drawing/2014/main" id="{F201804A-F1D7-4B13-8F2F-82DA1080B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6" r="1890" b="12526"/>
          <a:stretch/>
        </p:blipFill>
        <p:spPr bwMode="auto">
          <a:xfrm>
            <a:off x="7475802" y="1742064"/>
            <a:ext cx="4716197" cy="240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FF4FAA-8B3E-47E6-AA74-02FEB0C02FD9}"/>
              </a:ext>
            </a:extLst>
          </p:cNvPr>
          <p:cNvSpPr/>
          <p:nvPr/>
        </p:nvSpPr>
        <p:spPr>
          <a:xfrm>
            <a:off x="0" y="0"/>
            <a:ext cx="12192000" cy="1918059"/>
          </a:xfrm>
          <a:prstGeom prst="rect">
            <a:avLst/>
          </a:prstGeom>
          <a:solidFill>
            <a:srgbClr val="008EBE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  <a:p>
            <a:pPr algn="ctr"/>
            <a:r>
              <a:rPr lang="en-US" sz="2800" dirty="0"/>
              <a:t>With McDade ISD, Bastrop County Cares, Bastrop YMCA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BB0F14-C43A-44FB-BD46-F98F15D7433F}"/>
              </a:ext>
            </a:extLst>
          </p:cNvPr>
          <p:cNvSpPr txBox="1"/>
          <p:nvPr/>
        </p:nvSpPr>
        <p:spPr>
          <a:xfrm>
            <a:off x="243674" y="189588"/>
            <a:ext cx="117046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BUILDING COMMUNITY WHILE IMPROVING PARKS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21DCB3-D6FA-48D8-B631-E49782522979}"/>
              </a:ext>
            </a:extLst>
          </p:cNvPr>
          <p:cNvSpPr/>
          <p:nvPr/>
        </p:nvSpPr>
        <p:spPr>
          <a:xfrm>
            <a:off x="0" y="6231467"/>
            <a:ext cx="12192000" cy="694267"/>
          </a:xfrm>
          <a:prstGeom prst="rect">
            <a:avLst/>
          </a:prstGeom>
          <a:solidFill>
            <a:srgbClr val="0091B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EA53A5-CCF4-4BAB-A1A8-45106F6508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327776"/>
            <a:ext cx="1830147" cy="400049"/>
          </a:xfrm>
          <a:prstGeom prst="rect">
            <a:avLst/>
          </a:prstGeom>
        </p:spPr>
      </p:pic>
      <p:pic>
        <p:nvPicPr>
          <p:cNvPr id="2050" name="Picture 2" descr="Image may contain: 7 people, people smiling, people standing, tree and outdoor">
            <a:extLst>
              <a:ext uri="{FF2B5EF4-FFF2-40B4-BE49-F238E27FC236}">
                <a16:creationId xmlns:a16="http://schemas.microsoft.com/office/drawing/2014/main" id="{DDC60150-F9FA-4809-BF45-DD324A2CB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6159"/>
            <a:ext cx="7436416" cy="423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930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FF4FAA-8B3E-47E6-AA74-02FEB0C02FD9}"/>
              </a:ext>
            </a:extLst>
          </p:cNvPr>
          <p:cNvSpPr/>
          <p:nvPr/>
        </p:nvSpPr>
        <p:spPr>
          <a:xfrm>
            <a:off x="0" y="-49743"/>
            <a:ext cx="12192000" cy="1918059"/>
          </a:xfrm>
          <a:prstGeom prst="rect">
            <a:avLst/>
          </a:prstGeom>
          <a:solidFill>
            <a:srgbClr val="008EBE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BB0F14-C43A-44FB-BD46-F98F15D7433F}"/>
              </a:ext>
            </a:extLst>
          </p:cNvPr>
          <p:cNvSpPr txBox="1"/>
          <p:nvPr/>
        </p:nvSpPr>
        <p:spPr>
          <a:xfrm>
            <a:off x="353999" y="287782"/>
            <a:ext cx="11484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PREVENTING CHILDOOH ADVERSITY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AND BUILDING COMMUNITY RESILIANCE </a:t>
            </a:r>
            <a:endParaRPr lang="en-US" sz="4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21DCB3-D6FA-48D8-B631-E49782522979}"/>
              </a:ext>
            </a:extLst>
          </p:cNvPr>
          <p:cNvSpPr/>
          <p:nvPr/>
        </p:nvSpPr>
        <p:spPr>
          <a:xfrm>
            <a:off x="0" y="6155267"/>
            <a:ext cx="12192000" cy="694267"/>
          </a:xfrm>
          <a:prstGeom prst="rect">
            <a:avLst/>
          </a:prstGeom>
          <a:solidFill>
            <a:srgbClr val="0091B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EA53A5-CCF4-4BAB-A1A8-45106F6508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327776"/>
            <a:ext cx="1830147" cy="4000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0C10E3-7975-4249-A8F1-C5203BD33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10" y="1995441"/>
            <a:ext cx="6142112" cy="40572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172C2C-0D7C-49B6-9C74-301EE97D4C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34" t="26250" r="36485" b="10246"/>
          <a:stretch/>
        </p:blipFill>
        <p:spPr>
          <a:xfrm>
            <a:off x="8067674" y="1995441"/>
            <a:ext cx="3248025" cy="410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16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may contain: 1 person, smiling, standing and suit">
            <a:extLst>
              <a:ext uri="{FF2B5EF4-FFF2-40B4-BE49-F238E27FC236}">
                <a16:creationId xmlns:a16="http://schemas.microsoft.com/office/drawing/2014/main" id="{13EAF8F6-28B6-4831-BF54-6E83D6C95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7" t="18200" r="11667" b="36903"/>
          <a:stretch/>
        </p:blipFill>
        <p:spPr bwMode="auto">
          <a:xfrm>
            <a:off x="7632878" y="1855821"/>
            <a:ext cx="4559122" cy="433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FF4FAA-8B3E-47E6-AA74-02FEB0C02FD9}"/>
              </a:ext>
            </a:extLst>
          </p:cNvPr>
          <p:cNvSpPr/>
          <p:nvPr/>
        </p:nvSpPr>
        <p:spPr>
          <a:xfrm>
            <a:off x="0" y="0"/>
            <a:ext cx="12192000" cy="1918059"/>
          </a:xfrm>
          <a:prstGeom prst="rect">
            <a:avLst/>
          </a:prstGeom>
          <a:solidFill>
            <a:srgbClr val="008EBE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BB0F14-C43A-44FB-BD46-F98F15D7433F}"/>
              </a:ext>
            </a:extLst>
          </p:cNvPr>
          <p:cNvSpPr txBox="1"/>
          <p:nvPr/>
        </p:nvSpPr>
        <p:spPr>
          <a:xfrm>
            <a:off x="353999" y="389643"/>
            <a:ext cx="1148400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BRINGING FAMILY CONNECTS TO TRAVIS COUNTY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 Narrow" panose="020B0606020202030204" pitchFamily="34" charset="0"/>
              </a:rPr>
              <a:t>With United Way and St. David’s South Austin Medical Center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21DCB3-D6FA-48D8-B631-E49782522979}"/>
              </a:ext>
            </a:extLst>
          </p:cNvPr>
          <p:cNvSpPr/>
          <p:nvPr/>
        </p:nvSpPr>
        <p:spPr>
          <a:xfrm>
            <a:off x="0" y="6155267"/>
            <a:ext cx="12192000" cy="694267"/>
          </a:xfrm>
          <a:prstGeom prst="rect">
            <a:avLst/>
          </a:prstGeom>
          <a:solidFill>
            <a:srgbClr val="0091B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EA53A5-CCF4-4BAB-A1A8-45106F6508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327776"/>
            <a:ext cx="1830147" cy="400049"/>
          </a:xfrm>
          <a:prstGeom prst="rect">
            <a:avLst/>
          </a:prstGeom>
        </p:spPr>
      </p:pic>
      <p:pic>
        <p:nvPicPr>
          <p:cNvPr id="1026" name="Picture 2" descr="Family Connects Austin collaboration">
            <a:extLst>
              <a:ext uri="{FF2B5EF4-FFF2-40B4-BE49-F238E27FC236}">
                <a16:creationId xmlns:a16="http://schemas.microsoft.com/office/drawing/2014/main" id="{31E0103E-DD1A-49CB-850E-A835040BA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18059"/>
            <a:ext cx="7528035" cy="423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7212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2753</TotalTime>
  <Words>591</Words>
  <Application>Microsoft Office PowerPoint</Application>
  <PresentationFormat>Widescreen</PresentationFormat>
  <Paragraphs>46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Narrow</vt:lpstr>
      <vt:lpstr>Calibri</vt:lpstr>
      <vt:lpstr>Calibri Light</vt:lpstr>
      <vt:lpstr>Garamond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Shannon Hartigan Contreras</dc:creator>
  <cp:lastModifiedBy>Elizabeth Krause</cp:lastModifiedBy>
  <cp:revision>32</cp:revision>
  <dcterms:created xsi:type="dcterms:W3CDTF">2019-04-30T17:57:34Z</dcterms:created>
  <dcterms:modified xsi:type="dcterms:W3CDTF">2019-08-08T22:17:01Z</dcterms:modified>
</cp:coreProperties>
</file>