
<file path=[Content_Types].xml><?xml version="1.0" encoding="utf-8"?>
<Types xmlns="http://schemas.openxmlformats.org/package/2006/content-types">
  <Default Extension="PNG" ContentType="image/png"/>
  <Default Extension="jpg&amp;ehk=BP8ATgKujvh9Y" ContentType="image/jpeg"/>
  <Default Extension="png&amp;ehk=h" ContentType="image/png"/>
  <Default Extension="jpg&amp;ehk=bIfpSsahB2BYjG5N78vOgw&amp;r=0&amp;pid=OfficeInsert" ContentType="image/jpeg"/>
  <Default Extension="jpeg" ContentType="image/jpeg"/>
  <Default Extension="jpg&amp;ehk=dQNJh5ZoBJmjzoeTAaok3g&amp;r=0&amp;pid=OfficeInsert"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0" r:id="rId3"/>
  </p:sldMasterIdLst>
  <p:notesMasterIdLst>
    <p:notesMasterId r:id="rId35"/>
  </p:notesMasterIdLst>
  <p:handoutMasterIdLst>
    <p:handoutMasterId r:id="rId36"/>
  </p:handoutMasterIdLst>
  <p:sldIdLst>
    <p:sldId id="258" r:id="rId4"/>
    <p:sldId id="279" r:id="rId5"/>
    <p:sldId id="290" r:id="rId6"/>
    <p:sldId id="269" r:id="rId7"/>
    <p:sldId id="272" r:id="rId8"/>
    <p:sldId id="275" r:id="rId9"/>
    <p:sldId id="280" r:id="rId10"/>
    <p:sldId id="299" r:id="rId11"/>
    <p:sldId id="301" r:id="rId12"/>
    <p:sldId id="305" r:id="rId13"/>
    <p:sldId id="303" r:id="rId14"/>
    <p:sldId id="302" r:id="rId15"/>
    <p:sldId id="310" r:id="rId16"/>
    <p:sldId id="292" r:id="rId17"/>
    <p:sldId id="293" r:id="rId18"/>
    <p:sldId id="304" r:id="rId19"/>
    <p:sldId id="306" r:id="rId20"/>
    <p:sldId id="298" r:id="rId21"/>
    <p:sldId id="317" r:id="rId22"/>
    <p:sldId id="321" r:id="rId23"/>
    <p:sldId id="320" r:id="rId24"/>
    <p:sldId id="322" r:id="rId25"/>
    <p:sldId id="314" r:id="rId26"/>
    <p:sldId id="313" r:id="rId27"/>
    <p:sldId id="312" r:id="rId28"/>
    <p:sldId id="315" r:id="rId29"/>
    <p:sldId id="308" r:id="rId30"/>
    <p:sldId id="309" r:id="rId31"/>
    <p:sldId id="318" r:id="rId32"/>
    <p:sldId id="316" r:id="rId33"/>
    <p:sldId id="271" r:id="rId3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EFABB7-D158-4CC6-B64E-FF6EBBB8F401}">
          <p14:sldIdLst>
            <p14:sldId id="258"/>
            <p14:sldId id="279"/>
            <p14:sldId id="290"/>
            <p14:sldId id="269"/>
            <p14:sldId id="272"/>
            <p14:sldId id="275"/>
            <p14:sldId id="280"/>
            <p14:sldId id="299"/>
            <p14:sldId id="301"/>
            <p14:sldId id="305"/>
            <p14:sldId id="303"/>
            <p14:sldId id="302"/>
            <p14:sldId id="310"/>
            <p14:sldId id="292"/>
            <p14:sldId id="293"/>
            <p14:sldId id="304"/>
            <p14:sldId id="306"/>
            <p14:sldId id="298"/>
            <p14:sldId id="317"/>
            <p14:sldId id="321"/>
            <p14:sldId id="320"/>
            <p14:sldId id="322"/>
            <p14:sldId id="314"/>
            <p14:sldId id="313"/>
            <p14:sldId id="312"/>
            <p14:sldId id="315"/>
            <p14:sldId id="308"/>
            <p14:sldId id="309"/>
            <p14:sldId id="318"/>
            <p14:sldId id="316"/>
            <p14:sldId id="27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5324" autoAdjust="0"/>
  </p:normalViewPr>
  <p:slideViewPr>
    <p:cSldViewPr snapToGrid="0">
      <p:cViewPr varScale="1">
        <p:scale>
          <a:sx n="58" d="100"/>
          <a:sy n="58" d="100"/>
        </p:scale>
        <p:origin x="195" y="27"/>
      </p:cViewPr>
      <p:guideLst>
        <p:guide orient="horz" pos="2160"/>
        <p:guide pos="3840"/>
      </p:guideLst>
    </p:cSldViewPr>
  </p:slideViewPr>
  <p:notesTextViewPr>
    <p:cViewPr>
      <p:scale>
        <a:sx n="3" d="2"/>
        <a:sy n="3" d="2"/>
      </p:scale>
      <p:origin x="0" y="0"/>
    </p:cViewPr>
  </p:notesTextViewPr>
  <p:notesViewPr>
    <p:cSldViewPr snapToGrid="0">
      <p:cViewPr varScale="1">
        <p:scale>
          <a:sx n="47" d="100"/>
          <a:sy n="47" d="100"/>
        </p:scale>
        <p:origin x="2712" y="2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AAA70D-97E7-443E-BE0B-2C383FE73B7C}" type="doc">
      <dgm:prSet loTypeId="urn:microsoft.com/office/officeart/2005/8/layout/hProcess9" loCatId="Inbox" qsTypeId="urn:microsoft.com/office/officeart/2005/8/quickstyle/simple1" qsCatId="simple" csTypeId="urn:microsoft.com/office/officeart/2005/8/colors/colorful2" csCatId="colorful" phldr="1"/>
      <dgm:spPr/>
      <dgm:t>
        <a:bodyPr/>
        <a:lstStyle/>
        <a:p>
          <a:endParaRPr lang="en-US"/>
        </a:p>
      </dgm:t>
    </dgm:pt>
    <dgm:pt modelId="{A39FE631-3D1E-4441-AC2A-3C27F925386A}">
      <dgm:prSet/>
      <dgm:spPr/>
      <dgm:t>
        <a:bodyPr/>
        <a:lstStyle/>
        <a:p>
          <a:r>
            <a:rPr lang="en-US"/>
            <a:t>Students reflect on their answer to the question at several points along the way:</a:t>
          </a:r>
        </a:p>
      </dgm:t>
    </dgm:pt>
    <dgm:pt modelId="{FDBB0CEB-7638-4AF7-A744-AC180B6FE1FF}" type="parTrans" cxnId="{6680EC06-B3BD-4479-99C2-AA8145830C37}">
      <dgm:prSet/>
      <dgm:spPr/>
      <dgm:t>
        <a:bodyPr/>
        <a:lstStyle/>
        <a:p>
          <a:endParaRPr lang="en-US"/>
        </a:p>
      </dgm:t>
    </dgm:pt>
    <dgm:pt modelId="{27290563-8D8C-485B-BE31-BBE48BE4AF3C}" type="sibTrans" cxnId="{6680EC06-B3BD-4479-99C2-AA8145830C37}">
      <dgm:prSet/>
      <dgm:spPr/>
      <dgm:t>
        <a:bodyPr/>
        <a:lstStyle/>
        <a:p>
          <a:endParaRPr lang="en-US"/>
        </a:p>
      </dgm:t>
    </dgm:pt>
    <dgm:pt modelId="{6B6AE7EF-AB20-4C39-AC75-0D42A103EAC5}">
      <dgm:prSet/>
      <dgm:spPr/>
      <dgm:t>
        <a:bodyPr/>
        <a:lstStyle/>
        <a:p>
          <a:r>
            <a:rPr lang="en-US"/>
            <a:t>At the beginning</a:t>
          </a:r>
        </a:p>
      </dgm:t>
    </dgm:pt>
    <dgm:pt modelId="{409804A1-1351-4EE0-B74B-9A5F638A0E86}" type="parTrans" cxnId="{9931D72C-9CC5-4E96-9BEE-459962116C7D}">
      <dgm:prSet/>
      <dgm:spPr/>
      <dgm:t>
        <a:bodyPr/>
        <a:lstStyle/>
        <a:p>
          <a:endParaRPr lang="en-US"/>
        </a:p>
      </dgm:t>
    </dgm:pt>
    <dgm:pt modelId="{AD963F02-85D1-4E50-9D1F-B22DBC15D72C}" type="sibTrans" cxnId="{9931D72C-9CC5-4E96-9BEE-459962116C7D}">
      <dgm:prSet/>
      <dgm:spPr/>
      <dgm:t>
        <a:bodyPr/>
        <a:lstStyle/>
        <a:p>
          <a:endParaRPr lang="en-US"/>
        </a:p>
      </dgm:t>
    </dgm:pt>
    <dgm:pt modelId="{5242B3B4-3189-409B-ADEE-A37066B0F381}">
      <dgm:prSet/>
      <dgm:spPr/>
      <dgm:t>
        <a:bodyPr/>
        <a:lstStyle/>
        <a:p>
          <a:r>
            <a:rPr lang="en-US"/>
            <a:t>After reading general ethical theories</a:t>
          </a:r>
        </a:p>
      </dgm:t>
    </dgm:pt>
    <dgm:pt modelId="{D4E654FF-5A7C-473C-AABC-24295EBC57A4}" type="parTrans" cxnId="{54C6B06C-E929-4EE1-9029-26079CA247D6}">
      <dgm:prSet/>
      <dgm:spPr/>
      <dgm:t>
        <a:bodyPr/>
        <a:lstStyle/>
        <a:p>
          <a:endParaRPr lang="en-US"/>
        </a:p>
      </dgm:t>
    </dgm:pt>
    <dgm:pt modelId="{3E790C19-11B8-4E62-B55E-F9F5D5600751}" type="sibTrans" cxnId="{54C6B06C-E929-4EE1-9029-26079CA247D6}">
      <dgm:prSet/>
      <dgm:spPr/>
      <dgm:t>
        <a:bodyPr/>
        <a:lstStyle/>
        <a:p>
          <a:endParaRPr lang="en-US"/>
        </a:p>
      </dgm:t>
    </dgm:pt>
    <dgm:pt modelId="{12CF8BCF-5364-4C64-B616-B0DC8A13FCF1}">
      <dgm:prSet/>
      <dgm:spPr/>
      <dgm:t>
        <a:bodyPr/>
        <a:lstStyle/>
        <a:p>
          <a:r>
            <a:rPr lang="en-US" dirty="0"/>
            <a:t>After reading ethical articles on their specific problem</a:t>
          </a:r>
        </a:p>
      </dgm:t>
    </dgm:pt>
    <dgm:pt modelId="{918DAAD9-BAA2-4809-B502-C394877389CC}" type="parTrans" cxnId="{C4D81587-E4C7-4146-BD3A-4537E8CE25FD}">
      <dgm:prSet/>
      <dgm:spPr/>
      <dgm:t>
        <a:bodyPr/>
        <a:lstStyle/>
        <a:p>
          <a:endParaRPr lang="en-US"/>
        </a:p>
      </dgm:t>
    </dgm:pt>
    <dgm:pt modelId="{A8705B28-38E3-4AFA-A09E-E42EBA0FF7C9}" type="sibTrans" cxnId="{C4D81587-E4C7-4146-BD3A-4537E8CE25FD}">
      <dgm:prSet/>
      <dgm:spPr/>
      <dgm:t>
        <a:bodyPr/>
        <a:lstStyle/>
        <a:p>
          <a:endParaRPr lang="en-US"/>
        </a:p>
      </dgm:t>
    </dgm:pt>
    <dgm:pt modelId="{468F8599-7FD6-4E29-962D-880D79E34358}">
      <dgm:prSet/>
      <dgm:spPr/>
      <dgm:t>
        <a:bodyPr/>
        <a:lstStyle/>
        <a:p>
          <a:r>
            <a:rPr lang="en-US"/>
            <a:t>After completing their service-learning experience</a:t>
          </a:r>
        </a:p>
      </dgm:t>
    </dgm:pt>
    <dgm:pt modelId="{A2C75FFC-4AFA-419F-9BEF-692CF1ECB935}" type="parTrans" cxnId="{07314BA2-CDFD-48C7-AA09-572830B52B9C}">
      <dgm:prSet/>
      <dgm:spPr/>
      <dgm:t>
        <a:bodyPr/>
        <a:lstStyle/>
        <a:p>
          <a:endParaRPr lang="en-US"/>
        </a:p>
      </dgm:t>
    </dgm:pt>
    <dgm:pt modelId="{D5C93F8A-47B2-447C-B1D8-AC33CFFC4F30}" type="sibTrans" cxnId="{07314BA2-CDFD-48C7-AA09-572830B52B9C}">
      <dgm:prSet/>
      <dgm:spPr/>
      <dgm:t>
        <a:bodyPr/>
        <a:lstStyle/>
        <a:p>
          <a:endParaRPr lang="en-US"/>
        </a:p>
      </dgm:t>
    </dgm:pt>
    <dgm:pt modelId="{5FBF98F6-7E81-44B0-97C6-5896165EDDBC}" type="pres">
      <dgm:prSet presAssocID="{6FAAA70D-97E7-443E-BE0B-2C383FE73B7C}" presName="CompostProcess" presStyleCnt="0">
        <dgm:presLayoutVars>
          <dgm:dir/>
          <dgm:resizeHandles val="exact"/>
        </dgm:presLayoutVars>
      </dgm:prSet>
      <dgm:spPr/>
    </dgm:pt>
    <dgm:pt modelId="{9FFED7AD-B711-41A8-B2C8-57C5DB7CB978}" type="pres">
      <dgm:prSet presAssocID="{6FAAA70D-97E7-443E-BE0B-2C383FE73B7C}" presName="arrow" presStyleLbl="bgShp" presStyleIdx="0" presStyleCnt="1"/>
      <dgm:spPr/>
    </dgm:pt>
    <dgm:pt modelId="{A652D1B7-AA91-4027-9DA7-0AA66621006F}" type="pres">
      <dgm:prSet presAssocID="{6FAAA70D-97E7-443E-BE0B-2C383FE73B7C}" presName="linearProcess" presStyleCnt="0"/>
      <dgm:spPr/>
    </dgm:pt>
    <dgm:pt modelId="{1DDC0B1B-04F4-47B8-AA09-084CD7C516F0}" type="pres">
      <dgm:prSet presAssocID="{A39FE631-3D1E-4441-AC2A-3C27F925386A}" presName="textNode" presStyleLbl="node1" presStyleIdx="0" presStyleCnt="5">
        <dgm:presLayoutVars>
          <dgm:bulletEnabled val="1"/>
        </dgm:presLayoutVars>
      </dgm:prSet>
      <dgm:spPr/>
    </dgm:pt>
    <dgm:pt modelId="{907D5488-8AE0-4A2A-B077-BCD9DDB9188B}" type="pres">
      <dgm:prSet presAssocID="{27290563-8D8C-485B-BE31-BBE48BE4AF3C}" presName="sibTrans" presStyleCnt="0"/>
      <dgm:spPr/>
    </dgm:pt>
    <dgm:pt modelId="{41CA3B5E-7BCF-47EF-ADC3-DDF2B17A592A}" type="pres">
      <dgm:prSet presAssocID="{6B6AE7EF-AB20-4C39-AC75-0D42A103EAC5}" presName="textNode" presStyleLbl="node1" presStyleIdx="1" presStyleCnt="5">
        <dgm:presLayoutVars>
          <dgm:bulletEnabled val="1"/>
        </dgm:presLayoutVars>
      </dgm:prSet>
      <dgm:spPr/>
    </dgm:pt>
    <dgm:pt modelId="{E0E97429-9146-43A4-85C6-15E7621BF2D5}" type="pres">
      <dgm:prSet presAssocID="{AD963F02-85D1-4E50-9D1F-B22DBC15D72C}" presName="sibTrans" presStyleCnt="0"/>
      <dgm:spPr/>
    </dgm:pt>
    <dgm:pt modelId="{E0ACBB1C-165D-4FFA-B85B-FD090291341D}" type="pres">
      <dgm:prSet presAssocID="{5242B3B4-3189-409B-ADEE-A37066B0F381}" presName="textNode" presStyleLbl="node1" presStyleIdx="2" presStyleCnt="5">
        <dgm:presLayoutVars>
          <dgm:bulletEnabled val="1"/>
        </dgm:presLayoutVars>
      </dgm:prSet>
      <dgm:spPr/>
    </dgm:pt>
    <dgm:pt modelId="{734C57EB-8CC3-4055-91A2-767C96F12E1E}" type="pres">
      <dgm:prSet presAssocID="{3E790C19-11B8-4E62-B55E-F9F5D5600751}" presName="sibTrans" presStyleCnt="0"/>
      <dgm:spPr/>
    </dgm:pt>
    <dgm:pt modelId="{25654C96-305A-4D8D-A465-697F1F433410}" type="pres">
      <dgm:prSet presAssocID="{12CF8BCF-5364-4C64-B616-B0DC8A13FCF1}" presName="textNode" presStyleLbl="node1" presStyleIdx="3" presStyleCnt="5">
        <dgm:presLayoutVars>
          <dgm:bulletEnabled val="1"/>
        </dgm:presLayoutVars>
      </dgm:prSet>
      <dgm:spPr/>
    </dgm:pt>
    <dgm:pt modelId="{DD2389CF-4057-4512-9FD5-8AAA69C84E1D}" type="pres">
      <dgm:prSet presAssocID="{A8705B28-38E3-4AFA-A09E-E42EBA0FF7C9}" presName="sibTrans" presStyleCnt="0"/>
      <dgm:spPr/>
    </dgm:pt>
    <dgm:pt modelId="{899972A7-61E2-41BE-9341-33472EA4CEF6}" type="pres">
      <dgm:prSet presAssocID="{468F8599-7FD6-4E29-962D-880D79E34358}" presName="textNode" presStyleLbl="node1" presStyleIdx="4" presStyleCnt="5">
        <dgm:presLayoutVars>
          <dgm:bulletEnabled val="1"/>
        </dgm:presLayoutVars>
      </dgm:prSet>
      <dgm:spPr/>
    </dgm:pt>
  </dgm:ptLst>
  <dgm:cxnLst>
    <dgm:cxn modelId="{6680EC06-B3BD-4479-99C2-AA8145830C37}" srcId="{6FAAA70D-97E7-443E-BE0B-2C383FE73B7C}" destId="{A39FE631-3D1E-4441-AC2A-3C27F925386A}" srcOrd="0" destOrd="0" parTransId="{FDBB0CEB-7638-4AF7-A744-AC180B6FE1FF}" sibTransId="{27290563-8D8C-485B-BE31-BBE48BE4AF3C}"/>
    <dgm:cxn modelId="{9931D72C-9CC5-4E96-9BEE-459962116C7D}" srcId="{6FAAA70D-97E7-443E-BE0B-2C383FE73B7C}" destId="{6B6AE7EF-AB20-4C39-AC75-0D42A103EAC5}" srcOrd="1" destOrd="0" parTransId="{409804A1-1351-4EE0-B74B-9A5F638A0E86}" sibTransId="{AD963F02-85D1-4E50-9D1F-B22DBC15D72C}"/>
    <dgm:cxn modelId="{3C4C5A68-0590-45E2-9F98-44F51C405BD8}" type="presOf" srcId="{6FAAA70D-97E7-443E-BE0B-2C383FE73B7C}" destId="{5FBF98F6-7E81-44B0-97C6-5896165EDDBC}" srcOrd="0" destOrd="0" presId="urn:microsoft.com/office/officeart/2005/8/layout/hProcess9"/>
    <dgm:cxn modelId="{54C6B06C-E929-4EE1-9029-26079CA247D6}" srcId="{6FAAA70D-97E7-443E-BE0B-2C383FE73B7C}" destId="{5242B3B4-3189-409B-ADEE-A37066B0F381}" srcOrd="2" destOrd="0" parTransId="{D4E654FF-5A7C-473C-AABC-24295EBC57A4}" sibTransId="{3E790C19-11B8-4E62-B55E-F9F5D5600751}"/>
    <dgm:cxn modelId="{C4D81587-E4C7-4146-BD3A-4537E8CE25FD}" srcId="{6FAAA70D-97E7-443E-BE0B-2C383FE73B7C}" destId="{12CF8BCF-5364-4C64-B616-B0DC8A13FCF1}" srcOrd="3" destOrd="0" parTransId="{918DAAD9-BAA2-4809-B502-C394877389CC}" sibTransId="{A8705B28-38E3-4AFA-A09E-E42EBA0FF7C9}"/>
    <dgm:cxn modelId="{D75FCD8C-12FB-40A8-A207-7C2C52D00D3B}" type="presOf" srcId="{468F8599-7FD6-4E29-962D-880D79E34358}" destId="{899972A7-61E2-41BE-9341-33472EA4CEF6}" srcOrd="0" destOrd="0" presId="urn:microsoft.com/office/officeart/2005/8/layout/hProcess9"/>
    <dgm:cxn modelId="{7921F098-45A3-4493-859E-A273E49A1CAC}" type="presOf" srcId="{A39FE631-3D1E-4441-AC2A-3C27F925386A}" destId="{1DDC0B1B-04F4-47B8-AA09-084CD7C516F0}" srcOrd="0" destOrd="0" presId="urn:microsoft.com/office/officeart/2005/8/layout/hProcess9"/>
    <dgm:cxn modelId="{07314BA2-CDFD-48C7-AA09-572830B52B9C}" srcId="{6FAAA70D-97E7-443E-BE0B-2C383FE73B7C}" destId="{468F8599-7FD6-4E29-962D-880D79E34358}" srcOrd="4" destOrd="0" parTransId="{A2C75FFC-4AFA-419F-9BEF-692CF1ECB935}" sibTransId="{D5C93F8A-47B2-447C-B1D8-AC33CFFC4F30}"/>
    <dgm:cxn modelId="{5CE825C7-7436-4E18-A4F9-EBA7232D4A1D}" type="presOf" srcId="{5242B3B4-3189-409B-ADEE-A37066B0F381}" destId="{E0ACBB1C-165D-4FFA-B85B-FD090291341D}" srcOrd="0" destOrd="0" presId="urn:microsoft.com/office/officeart/2005/8/layout/hProcess9"/>
    <dgm:cxn modelId="{199011D3-098F-4720-8535-FBAC6A8AF0D6}" type="presOf" srcId="{6B6AE7EF-AB20-4C39-AC75-0D42A103EAC5}" destId="{41CA3B5E-7BCF-47EF-ADC3-DDF2B17A592A}" srcOrd="0" destOrd="0" presId="urn:microsoft.com/office/officeart/2005/8/layout/hProcess9"/>
    <dgm:cxn modelId="{C15C4BEF-51FD-41DD-BD9B-167BD4F19913}" type="presOf" srcId="{12CF8BCF-5364-4C64-B616-B0DC8A13FCF1}" destId="{25654C96-305A-4D8D-A465-697F1F433410}" srcOrd="0" destOrd="0" presId="urn:microsoft.com/office/officeart/2005/8/layout/hProcess9"/>
    <dgm:cxn modelId="{9398C83C-B035-4F78-AE3D-1AC1082908E0}" type="presParOf" srcId="{5FBF98F6-7E81-44B0-97C6-5896165EDDBC}" destId="{9FFED7AD-B711-41A8-B2C8-57C5DB7CB978}" srcOrd="0" destOrd="0" presId="urn:microsoft.com/office/officeart/2005/8/layout/hProcess9"/>
    <dgm:cxn modelId="{03777CF8-98AE-4B11-A790-7D491BA1C91E}" type="presParOf" srcId="{5FBF98F6-7E81-44B0-97C6-5896165EDDBC}" destId="{A652D1B7-AA91-4027-9DA7-0AA66621006F}" srcOrd="1" destOrd="0" presId="urn:microsoft.com/office/officeart/2005/8/layout/hProcess9"/>
    <dgm:cxn modelId="{0374DDB5-07F8-4963-9096-0F4CC800F772}" type="presParOf" srcId="{A652D1B7-AA91-4027-9DA7-0AA66621006F}" destId="{1DDC0B1B-04F4-47B8-AA09-084CD7C516F0}" srcOrd="0" destOrd="0" presId="urn:microsoft.com/office/officeart/2005/8/layout/hProcess9"/>
    <dgm:cxn modelId="{D12A4919-4AF8-4FDD-BB64-7CC5A9127EC5}" type="presParOf" srcId="{A652D1B7-AA91-4027-9DA7-0AA66621006F}" destId="{907D5488-8AE0-4A2A-B077-BCD9DDB9188B}" srcOrd="1" destOrd="0" presId="urn:microsoft.com/office/officeart/2005/8/layout/hProcess9"/>
    <dgm:cxn modelId="{918E65CB-22F9-4C76-B26E-556FB2123F75}" type="presParOf" srcId="{A652D1B7-AA91-4027-9DA7-0AA66621006F}" destId="{41CA3B5E-7BCF-47EF-ADC3-DDF2B17A592A}" srcOrd="2" destOrd="0" presId="urn:microsoft.com/office/officeart/2005/8/layout/hProcess9"/>
    <dgm:cxn modelId="{F7EA2725-2CDB-4FAC-9E86-B0CC5C7C614C}" type="presParOf" srcId="{A652D1B7-AA91-4027-9DA7-0AA66621006F}" destId="{E0E97429-9146-43A4-85C6-15E7621BF2D5}" srcOrd="3" destOrd="0" presId="urn:microsoft.com/office/officeart/2005/8/layout/hProcess9"/>
    <dgm:cxn modelId="{B138DBC0-F90A-4692-A2B7-AA051ED84152}" type="presParOf" srcId="{A652D1B7-AA91-4027-9DA7-0AA66621006F}" destId="{E0ACBB1C-165D-4FFA-B85B-FD090291341D}" srcOrd="4" destOrd="0" presId="urn:microsoft.com/office/officeart/2005/8/layout/hProcess9"/>
    <dgm:cxn modelId="{E5A5014E-FE47-4BAF-A2C8-BC41D3709E46}" type="presParOf" srcId="{A652D1B7-AA91-4027-9DA7-0AA66621006F}" destId="{734C57EB-8CC3-4055-91A2-767C96F12E1E}" srcOrd="5" destOrd="0" presId="urn:microsoft.com/office/officeart/2005/8/layout/hProcess9"/>
    <dgm:cxn modelId="{06AC7314-1E2B-4F02-BF1C-E71F981AD58D}" type="presParOf" srcId="{A652D1B7-AA91-4027-9DA7-0AA66621006F}" destId="{25654C96-305A-4D8D-A465-697F1F433410}" srcOrd="6" destOrd="0" presId="urn:microsoft.com/office/officeart/2005/8/layout/hProcess9"/>
    <dgm:cxn modelId="{82A77AF4-65FE-4AD9-8E60-CF423F6972AA}" type="presParOf" srcId="{A652D1B7-AA91-4027-9DA7-0AA66621006F}" destId="{DD2389CF-4057-4512-9FD5-8AAA69C84E1D}" srcOrd="7" destOrd="0" presId="urn:microsoft.com/office/officeart/2005/8/layout/hProcess9"/>
    <dgm:cxn modelId="{C7DA6AA5-2C60-4F83-AD6F-AC0604638FCD}" type="presParOf" srcId="{A652D1B7-AA91-4027-9DA7-0AA66621006F}" destId="{899972A7-61E2-41BE-9341-33472EA4CEF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ED7AD-B711-41A8-B2C8-57C5DB7CB978}">
      <dsp:nvSpPr>
        <dsp:cNvPr id="0" name=""/>
        <dsp:cNvSpPr/>
      </dsp:nvSpPr>
      <dsp:spPr>
        <a:xfrm>
          <a:off x="788669" y="0"/>
          <a:ext cx="8938260" cy="415448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C0B1B-04F4-47B8-AA09-084CD7C516F0}">
      <dsp:nvSpPr>
        <dsp:cNvPr id="0" name=""/>
        <dsp:cNvSpPr/>
      </dsp:nvSpPr>
      <dsp:spPr>
        <a:xfrm>
          <a:off x="4621" y="1246346"/>
          <a:ext cx="2020453" cy="16617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Students reflect on their answer to the question at several points along the way:</a:t>
          </a:r>
        </a:p>
      </dsp:txBody>
      <dsp:txXfrm>
        <a:off x="85743" y="1327468"/>
        <a:ext cx="1858209" cy="1499551"/>
      </dsp:txXfrm>
    </dsp:sp>
    <dsp:sp modelId="{41CA3B5E-7BCF-47EF-ADC3-DDF2B17A592A}">
      <dsp:nvSpPr>
        <dsp:cNvPr id="0" name=""/>
        <dsp:cNvSpPr/>
      </dsp:nvSpPr>
      <dsp:spPr>
        <a:xfrm>
          <a:off x="2126097" y="1246346"/>
          <a:ext cx="2020453" cy="1661795"/>
        </a:xfrm>
        <a:prstGeom prst="roundRect">
          <a:avLst/>
        </a:prstGeom>
        <a:solidFill>
          <a:schemeClr val="accent2">
            <a:hueOff val="-2713181"/>
            <a:satOff val="-6080"/>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At the beginning</a:t>
          </a:r>
        </a:p>
      </dsp:txBody>
      <dsp:txXfrm>
        <a:off x="2207219" y="1327468"/>
        <a:ext cx="1858209" cy="1499551"/>
      </dsp:txXfrm>
    </dsp:sp>
    <dsp:sp modelId="{E0ACBB1C-165D-4FFA-B85B-FD090291341D}">
      <dsp:nvSpPr>
        <dsp:cNvPr id="0" name=""/>
        <dsp:cNvSpPr/>
      </dsp:nvSpPr>
      <dsp:spPr>
        <a:xfrm>
          <a:off x="4247573" y="1246346"/>
          <a:ext cx="2020453" cy="1661795"/>
        </a:xfrm>
        <a:prstGeom prst="roundRect">
          <a:avLst/>
        </a:prstGeom>
        <a:solidFill>
          <a:schemeClr val="accent2">
            <a:hueOff val="-5426362"/>
            <a:satOff val="-12160"/>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After reading general ethical theories</a:t>
          </a:r>
        </a:p>
      </dsp:txBody>
      <dsp:txXfrm>
        <a:off x="4328695" y="1327468"/>
        <a:ext cx="1858209" cy="1499551"/>
      </dsp:txXfrm>
    </dsp:sp>
    <dsp:sp modelId="{25654C96-305A-4D8D-A465-697F1F433410}">
      <dsp:nvSpPr>
        <dsp:cNvPr id="0" name=""/>
        <dsp:cNvSpPr/>
      </dsp:nvSpPr>
      <dsp:spPr>
        <a:xfrm>
          <a:off x="6369049" y="1246346"/>
          <a:ext cx="2020453" cy="1661795"/>
        </a:xfrm>
        <a:prstGeom prst="roundRect">
          <a:avLst/>
        </a:prstGeom>
        <a:solidFill>
          <a:schemeClr val="accent2">
            <a:hueOff val="-8139543"/>
            <a:satOff val="-18239"/>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After reading ethical articles on their specific problem</a:t>
          </a:r>
        </a:p>
      </dsp:txBody>
      <dsp:txXfrm>
        <a:off x="6450171" y="1327468"/>
        <a:ext cx="1858209" cy="1499551"/>
      </dsp:txXfrm>
    </dsp:sp>
    <dsp:sp modelId="{899972A7-61E2-41BE-9341-33472EA4CEF6}">
      <dsp:nvSpPr>
        <dsp:cNvPr id="0" name=""/>
        <dsp:cNvSpPr/>
      </dsp:nvSpPr>
      <dsp:spPr>
        <a:xfrm>
          <a:off x="8490525" y="1246346"/>
          <a:ext cx="2020453" cy="1661795"/>
        </a:xfrm>
        <a:prstGeom prst="roundRect">
          <a:avLst/>
        </a:prstGeom>
        <a:solidFill>
          <a:schemeClr val="accent2">
            <a:hueOff val="-10852724"/>
            <a:satOff val="-24319"/>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After completing their service-learning experience</a:t>
          </a:r>
        </a:p>
      </dsp:txBody>
      <dsp:txXfrm>
        <a:off x="8571647" y="1327468"/>
        <a:ext cx="1858209" cy="149955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30E08F2E-5F06-4CE2-A139-452A1382A6F0}" type="datetimeFigureOut">
              <a:rPr lang="en-US"/>
              <a:t>10/16/2017</a:t>
            </a:fld>
            <a:endParaRPr/>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1A4C5DC6-1594-414D-9341-ABA08739246C}" type="datetimeFigureOut">
              <a:rPr lang="en-US"/>
              <a:t>10/16/2017</a:t>
            </a:fld>
            <a:endParaRPr/>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hearing about these breakthroughs in sustainability, I decided to join the ACC Pinnacle Green Team, and this semester the team’s main focus has been increasing the awareness of overproduction of solid waste and the importance of reducing said waste by recycling in the Pinnacle building. To raise awareness for this issue, we had to conjure up a fun and exciting way for students to learn more about this pressing issue. So the fantastic idea that the Pinnacle Green Team came up with was to have the students play “trash basketball”. We had a table in the front lobby where students had to choose what items could and could not be recycled and then shoot the trash into either the landfill or recycling bin. After working the table and talking with the students that stopped by, I realized that many of the Pinnacle students and faculty did not recycle or even know what can and cannot be recycled. This information shocked the Green Team and encouraged us to figure out why the faculty and students know so little about recycling and the environmental risks caused by our waste production. Was it due to lack of education about this issue or just convenient access to recycling receptacles was limited? These were the questions we needed to ask ourselves.—</a:t>
            </a:r>
          </a:p>
          <a:p>
            <a:r>
              <a:rPr lang="en-US" dirty="0"/>
              <a:t>From a report on the ACC Green Team by Kaitlin Chambless</a:t>
            </a:r>
          </a:p>
        </p:txBody>
      </p:sp>
      <p:sp>
        <p:nvSpPr>
          <p:cNvPr id="4" name="Slide Number Placeholder 3"/>
          <p:cNvSpPr>
            <a:spLocks noGrp="1"/>
          </p:cNvSpPr>
          <p:nvPr>
            <p:ph type="sldNum" sz="quarter" idx="10"/>
          </p:nvPr>
        </p:nvSpPr>
        <p:spPr/>
        <p:txBody>
          <a:bodyPr/>
          <a:lstStyle/>
          <a:p>
            <a:fld id="{77542409-6A04-4DC6-AC3A-D3758287A8F2}" type="slidenum">
              <a:rPr lang="en-US" smtClean="0"/>
              <a:t>30</a:t>
            </a:fld>
            <a:endParaRPr lang="en-US"/>
          </a:p>
        </p:txBody>
      </p:sp>
    </p:spTree>
    <p:extLst>
      <p:ext uri="{BB962C8B-B14F-4D97-AF65-F5344CB8AC3E}">
        <p14:creationId xmlns:p14="http://schemas.microsoft.com/office/powerpoint/2010/main" val="3788654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Improved student academic outcomes </a:t>
            </a:r>
            <a:r>
              <a:rPr lang="en-US" dirty="0"/>
              <a:t>as demonstrated through complexity of understanding, problem analysis, critical thinking, and cognitive development. </a:t>
            </a:r>
            <a:r>
              <a:rPr lang="en-US" sz="800" dirty="0"/>
              <a:t>(</a:t>
            </a:r>
            <a:r>
              <a:rPr lang="en-US" sz="800" dirty="0" err="1"/>
              <a:t>Astin</a:t>
            </a:r>
            <a:r>
              <a:rPr lang="en-US" sz="800" dirty="0"/>
              <a:t> et al., </a:t>
            </a:r>
            <a:r>
              <a:rPr lang="en-US" sz="800" dirty="0" err="1"/>
              <a:t>Eyler</a:t>
            </a:r>
            <a:r>
              <a:rPr lang="en-US" sz="800" dirty="0"/>
              <a:t> et al., </a:t>
            </a:r>
            <a:r>
              <a:rPr lang="en-US" sz="800" dirty="0" err="1"/>
              <a:t>Eyler</a:t>
            </a:r>
            <a:r>
              <a:rPr lang="en-US" sz="800" dirty="0"/>
              <a:t> and Giles)</a:t>
            </a:r>
            <a:br>
              <a:rPr lang="en-US" dirty="0"/>
            </a:br>
            <a:endParaRPr lang="en-US" dirty="0"/>
          </a:p>
          <a:p>
            <a:r>
              <a:rPr lang="en-US" dirty="0"/>
              <a:t>Students reported that they learned more and were </a:t>
            </a:r>
            <a:r>
              <a:rPr lang="en-US" b="1" dirty="0"/>
              <a:t>motivated to work harder </a:t>
            </a:r>
            <a:r>
              <a:rPr lang="en-US" dirty="0"/>
              <a:t>in a service-learning class then in traditionally taught classes. </a:t>
            </a:r>
            <a:r>
              <a:rPr lang="en-US" sz="800" dirty="0"/>
              <a:t>(</a:t>
            </a:r>
            <a:r>
              <a:rPr lang="en-US" sz="800" dirty="0" err="1"/>
              <a:t>Eyler</a:t>
            </a:r>
            <a:r>
              <a:rPr lang="en-US" sz="800" dirty="0"/>
              <a:t> and Giles)</a:t>
            </a:r>
            <a:br>
              <a:rPr lang="en-US" sz="800" dirty="0"/>
            </a:br>
            <a:endParaRPr lang="en-US" sz="800" dirty="0"/>
          </a:p>
          <a:p>
            <a:r>
              <a:rPr lang="en-US" dirty="0"/>
              <a:t>Students and faculty report that service-learning improves students' ability to </a:t>
            </a:r>
            <a:r>
              <a:rPr lang="en-US" b="1" dirty="0"/>
              <a:t>apply what they've learned in the "real world." </a:t>
            </a:r>
            <a:r>
              <a:rPr lang="en-US" sz="800" dirty="0"/>
              <a:t>(</a:t>
            </a:r>
            <a:r>
              <a:rPr lang="en-US" sz="800" dirty="0" err="1"/>
              <a:t>Astin</a:t>
            </a:r>
            <a:r>
              <a:rPr lang="en-US" sz="800" dirty="0"/>
              <a:t> et al., </a:t>
            </a:r>
            <a:r>
              <a:rPr lang="en-US" sz="800" dirty="0" err="1"/>
              <a:t>Eyler</a:t>
            </a:r>
            <a:r>
              <a:rPr lang="en-US" sz="800" dirty="0"/>
              <a:t> et al., </a:t>
            </a:r>
            <a:r>
              <a:rPr lang="en-US" sz="800" dirty="0" err="1"/>
              <a:t>Eyler</a:t>
            </a:r>
            <a:r>
              <a:rPr lang="en-US" sz="800" dirty="0"/>
              <a:t> and Giles)</a:t>
            </a:r>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5</a:t>
            </a:fld>
            <a:endParaRPr lang="en-US"/>
          </a:p>
        </p:txBody>
      </p:sp>
    </p:spTree>
    <p:extLst>
      <p:ext uri="{BB962C8B-B14F-4D97-AF65-F5344CB8AC3E}">
        <p14:creationId xmlns:p14="http://schemas.microsoft.com/office/powerpoint/2010/main" val="5346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SCOPE:</a:t>
            </a:r>
          </a:p>
          <a:p>
            <a:r>
              <a:rPr lang="en-US" dirty="0"/>
              <a:t>Educate the ACC community about service learning.</a:t>
            </a:r>
          </a:p>
          <a:p>
            <a:r>
              <a:rPr lang="en-US" dirty="0"/>
              <a:t>Introduce agencies to interested faculty to initiate a service-learning relationship.</a:t>
            </a:r>
          </a:p>
          <a:p>
            <a:r>
              <a:rPr lang="en-US" dirty="0"/>
              <a:t>Advise faculty on implementation in their coursework.</a:t>
            </a:r>
          </a:p>
          <a:p>
            <a:r>
              <a:rPr lang="en-US" dirty="0"/>
              <a:t>Seek out agency partnerships and maintain an agency database.</a:t>
            </a:r>
          </a:p>
          <a:p>
            <a:r>
              <a:rPr lang="en-US" dirty="0"/>
              <a:t>Collect data about the implementation of service learning at ACC.</a:t>
            </a:r>
          </a:p>
          <a:p>
            <a:r>
              <a:rPr lang="en-US" dirty="0"/>
              <a:t>Recognize faculty and students that participate in service-learning initiatives.</a:t>
            </a:r>
          </a:p>
          <a:p>
            <a:r>
              <a:rPr lang="en-US" dirty="0"/>
              <a:t>Seek out grant and research opportunities.</a:t>
            </a:r>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8</a:t>
            </a:fld>
            <a:endParaRPr lang="en-US"/>
          </a:p>
        </p:txBody>
      </p:sp>
    </p:spTree>
    <p:extLst>
      <p:ext uri="{BB962C8B-B14F-4D97-AF65-F5344CB8AC3E}">
        <p14:creationId xmlns:p14="http://schemas.microsoft.com/office/powerpoint/2010/main" val="166783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17</a:t>
            </a:fld>
            <a:endParaRPr lang="en-US"/>
          </a:p>
        </p:txBody>
      </p:sp>
    </p:spTree>
    <p:extLst>
      <p:ext uri="{BB962C8B-B14F-4D97-AF65-F5344CB8AC3E}">
        <p14:creationId xmlns:p14="http://schemas.microsoft.com/office/powerpoint/2010/main" val="4039959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four slides from a student presentation (Bailey Junot) that provide a very quick, thumbnail sketch of the process of service-learning my integrated ethics course.  In my integrated service-learning class, I ask students to consider an problem like hunger in Hays county, and to reflect on what they think the most pressing ethical issue is.  It is very common for students to think that food banks strip away the dignity of people who should work for themselves.  We talk about dignity and trace it to its roots in Kantian theory, and we look at a number of other theories as well.</a:t>
            </a:r>
          </a:p>
        </p:txBody>
      </p:sp>
      <p:sp>
        <p:nvSpPr>
          <p:cNvPr id="4" name="Slide Number Placeholder 3"/>
          <p:cNvSpPr>
            <a:spLocks noGrp="1"/>
          </p:cNvSpPr>
          <p:nvPr>
            <p:ph type="sldNum" sz="quarter" idx="10"/>
          </p:nvPr>
        </p:nvSpPr>
        <p:spPr/>
        <p:txBody>
          <a:bodyPr/>
          <a:lstStyle/>
          <a:p>
            <a:fld id="{77542409-6A04-4DC6-AC3A-D3758287A8F2}" type="slidenum">
              <a:rPr lang="en-US" smtClean="0"/>
              <a:t>23</a:t>
            </a:fld>
            <a:endParaRPr lang="en-US"/>
          </a:p>
        </p:txBody>
      </p:sp>
    </p:spTree>
    <p:extLst>
      <p:ext uri="{BB962C8B-B14F-4D97-AF65-F5344CB8AC3E}">
        <p14:creationId xmlns:p14="http://schemas.microsoft.com/office/powerpoint/2010/main" val="3919013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required to do research, which is important for utilitarian theory, and to complete their service-learning experience.  This research helps students to understand the systemic problems and injustices at the root of the problems.  </a:t>
            </a:r>
          </a:p>
        </p:txBody>
      </p:sp>
      <p:sp>
        <p:nvSpPr>
          <p:cNvPr id="4" name="Slide Number Placeholder 3"/>
          <p:cNvSpPr>
            <a:spLocks noGrp="1"/>
          </p:cNvSpPr>
          <p:nvPr>
            <p:ph type="sldNum" sz="quarter" idx="10"/>
          </p:nvPr>
        </p:nvSpPr>
        <p:spPr/>
        <p:txBody>
          <a:bodyPr/>
          <a:lstStyle/>
          <a:p>
            <a:fld id="{77542409-6A04-4DC6-AC3A-D3758287A8F2}" type="slidenum">
              <a:rPr lang="en-US" smtClean="0"/>
              <a:t>24</a:t>
            </a:fld>
            <a:endParaRPr lang="en-US"/>
          </a:p>
        </p:txBody>
      </p:sp>
    </p:spTree>
    <p:extLst>
      <p:ext uri="{BB962C8B-B14F-4D97-AF65-F5344CB8AC3E}">
        <p14:creationId xmlns:p14="http://schemas.microsoft.com/office/powerpoint/2010/main" val="2411253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they apply the theories to the issue of how best to resolve hunger in Hays county.  This is one example of the four theories she looked at.</a:t>
            </a:r>
          </a:p>
        </p:txBody>
      </p:sp>
      <p:sp>
        <p:nvSpPr>
          <p:cNvPr id="4" name="Slide Number Placeholder 3"/>
          <p:cNvSpPr>
            <a:spLocks noGrp="1"/>
          </p:cNvSpPr>
          <p:nvPr>
            <p:ph type="sldNum" sz="quarter" idx="10"/>
          </p:nvPr>
        </p:nvSpPr>
        <p:spPr/>
        <p:txBody>
          <a:bodyPr/>
          <a:lstStyle/>
          <a:p>
            <a:fld id="{77542409-6A04-4DC6-AC3A-D3758287A8F2}" type="slidenum">
              <a:rPr lang="en-US" smtClean="0"/>
              <a:t>25</a:t>
            </a:fld>
            <a:endParaRPr lang="en-US"/>
          </a:p>
        </p:txBody>
      </p:sp>
    </p:spTree>
    <p:extLst>
      <p:ext uri="{BB962C8B-B14F-4D97-AF65-F5344CB8AC3E}">
        <p14:creationId xmlns:p14="http://schemas.microsoft.com/office/powerpoint/2010/main" val="1270402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finally, they evaluate and draw a conclusion.  In this case, she determined that individual dignity was important, but she evaluated the structural problems at the root of the problems.</a:t>
            </a:r>
          </a:p>
        </p:txBody>
      </p:sp>
      <p:sp>
        <p:nvSpPr>
          <p:cNvPr id="4" name="Slide Number Placeholder 3"/>
          <p:cNvSpPr>
            <a:spLocks noGrp="1"/>
          </p:cNvSpPr>
          <p:nvPr>
            <p:ph type="sldNum" sz="quarter" idx="10"/>
          </p:nvPr>
        </p:nvSpPr>
        <p:spPr/>
        <p:txBody>
          <a:bodyPr/>
          <a:lstStyle/>
          <a:p>
            <a:fld id="{77542409-6A04-4DC6-AC3A-D3758287A8F2}" type="slidenum">
              <a:rPr lang="en-US" smtClean="0"/>
              <a:t>26</a:t>
            </a:fld>
            <a:endParaRPr lang="en-US"/>
          </a:p>
        </p:txBody>
      </p:sp>
    </p:spTree>
    <p:extLst>
      <p:ext uri="{BB962C8B-B14F-4D97-AF65-F5344CB8AC3E}">
        <p14:creationId xmlns:p14="http://schemas.microsoft.com/office/powerpoint/2010/main" val="201965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27</a:t>
            </a:fld>
            <a:endParaRPr lang="en-US"/>
          </a:p>
        </p:txBody>
      </p:sp>
    </p:spTree>
    <p:extLst>
      <p:ext uri="{BB962C8B-B14F-4D97-AF65-F5344CB8AC3E}">
        <p14:creationId xmlns:p14="http://schemas.microsoft.com/office/powerpoint/2010/main" val="2019954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uffy white clouds in deep blue sky"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 name="Picture 9" descr="Closeup of plant shoot"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title="Slide Design Pictur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t>July 22, 2012</a:t>
            </a: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t>July 22, 2012</a:t>
            </a: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F81B50-99A2-4AAC-B37B-50722C920B53}"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DCA27-4CDA-4841-B6BD-E4EDCE300E9C}" type="slidenum">
              <a:rPr lang="en-US" smtClean="0"/>
              <a:t>‹#›</a:t>
            </a:fld>
            <a:endParaRPr lang="en-US"/>
          </a:p>
        </p:txBody>
      </p:sp>
    </p:spTree>
    <p:extLst>
      <p:ext uri="{BB962C8B-B14F-4D97-AF65-F5344CB8AC3E}">
        <p14:creationId xmlns:p14="http://schemas.microsoft.com/office/powerpoint/2010/main" val="702939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F81B50-99A2-4AAC-B37B-50722C920B53}"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DCA27-4CDA-4841-B6BD-E4EDCE300E9C}" type="slidenum">
              <a:rPr lang="en-US" smtClean="0"/>
              <a:t>‹#›</a:t>
            </a:fld>
            <a:endParaRPr lang="en-US"/>
          </a:p>
        </p:txBody>
      </p:sp>
    </p:spTree>
    <p:extLst>
      <p:ext uri="{BB962C8B-B14F-4D97-AF65-F5344CB8AC3E}">
        <p14:creationId xmlns:p14="http://schemas.microsoft.com/office/powerpoint/2010/main" val="495572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F81B50-99A2-4AAC-B37B-50722C920B53}"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DCA27-4CDA-4841-B6BD-E4EDCE300E9C}" type="slidenum">
              <a:rPr lang="en-US" smtClean="0"/>
              <a:t>‹#›</a:t>
            </a:fld>
            <a:endParaRPr lang="en-US"/>
          </a:p>
        </p:txBody>
      </p:sp>
    </p:spTree>
    <p:extLst>
      <p:ext uri="{BB962C8B-B14F-4D97-AF65-F5344CB8AC3E}">
        <p14:creationId xmlns:p14="http://schemas.microsoft.com/office/powerpoint/2010/main" val="2258343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F81B50-99A2-4AAC-B37B-50722C920B53}"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DCA27-4CDA-4841-B6BD-E4EDCE300E9C}" type="slidenum">
              <a:rPr lang="en-US" smtClean="0"/>
              <a:t>‹#›</a:t>
            </a:fld>
            <a:endParaRPr lang="en-US"/>
          </a:p>
        </p:txBody>
      </p:sp>
    </p:spTree>
    <p:extLst>
      <p:ext uri="{BB962C8B-B14F-4D97-AF65-F5344CB8AC3E}">
        <p14:creationId xmlns:p14="http://schemas.microsoft.com/office/powerpoint/2010/main" val="3407051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F81B50-99A2-4AAC-B37B-50722C920B53}" type="datetimeFigureOut">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0DCA27-4CDA-4841-B6BD-E4EDCE300E9C}" type="slidenum">
              <a:rPr lang="en-US" smtClean="0"/>
              <a:t>‹#›</a:t>
            </a:fld>
            <a:endParaRPr lang="en-US"/>
          </a:p>
        </p:txBody>
      </p:sp>
    </p:spTree>
    <p:extLst>
      <p:ext uri="{BB962C8B-B14F-4D97-AF65-F5344CB8AC3E}">
        <p14:creationId xmlns:p14="http://schemas.microsoft.com/office/powerpoint/2010/main" val="3232834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F81B50-99A2-4AAC-B37B-50722C920B53}"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0DCA27-4CDA-4841-B6BD-E4EDCE300E9C}" type="slidenum">
              <a:rPr lang="en-US" smtClean="0"/>
              <a:t>‹#›</a:t>
            </a:fld>
            <a:endParaRPr lang="en-US"/>
          </a:p>
        </p:txBody>
      </p:sp>
    </p:spTree>
    <p:extLst>
      <p:ext uri="{BB962C8B-B14F-4D97-AF65-F5344CB8AC3E}">
        <p14:creationId xmlns:p14="http://schemas.microsoft.com/office/powerpoint/2010/main" val="2969683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81B50-99A2-4AAC-B37B-50722C920B53}" type="datetimeFigureOut">
              <a:rPr lang="en-US" smtClean="0"/>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0DCA27-4CDA-4841-B6BD-E4EDCE300E9C}" type="slidenum">
              <a:rPr lang="en-US" smtClean="0"/>
              <a:t>‹#›</a:t>
            </a:fld>
            <a:endParaRPr lang="en-US"/>
          </a:p>
        </p:txBody>
      </p:sp>
    </p:spTree>
    <p:extLst>
      <p:ext uri="{BB962C8B-B14F-4D97-AF65-F5344CB8AC3E}">
        <p14:creationId xmlns:p14="http://schemas.microsoft.com/office/powerpoint/2010/main" val="1406138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F81B50-99A2-4AAC-B37B-50722C920B53}"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DCA27-4CDA-4841-B6BD-E4EDCE300E9C}" type="slidenum">
              <a:rPr lang="en-US" smtClean="0"/>
              <a:t>‹#›</a:t>
            </a:fld>
            <a:endParaRPr lang="en-US"/>
          </a:p>
        </p:txBody>
      </p:sp>
    </p:spTree>
    <p:extLst>
      <p:ext uri="{BB962C8B-B14F-4D97-AF65-F5344CB8AC3E}">
        <p14:creationId xmlns:p14="http://schemas.microsoft.com/office/powerpoint/2010/main" val="1789589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t>July 22, 2012</a:t>
            </a: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F81B50-99A2-4AAC-B37B-50722C920B53}"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DCA27-4CDA-4841-B6BD-E4EDCE300E9C}" type="slidenum">
              <a:rPr lang="en-US" smtClean="0"/>
              <a:t>‹#›</a:t>
            </a:fld>
            <a:endParaRPr lang="en-US"/>
          </a:p>
        </p:txBody>
      </p:sp>
    </p:spTree>
    <p:extLst>
      <p:ext uri="{BB962C8B-B14F-4D97-AF65-F5344CB8AC3E}">
        <p14:creationId xmlns:p14="http://schemas.microsoft.com/office/powerpoint/2010/main" val="2086605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F81B50-99A2-4AAC-B37B-50722C920B53}"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DCA27-4CDA-4841-B6BD-E4EDCE300E9C}" type="slidenum">
              <a:rPr lang="en-US" smtClean="0"/>
              <a:t>‹#›</a:t>
            </a:fld>
            <a:endParaRPr lang="en-US"/>
          </a:p>
        </p:txBody>
      </p:sp>
    </p:spTree>
    <p:extLst>
      <p:ext uri="{BB962C8B-B14F-4D97-AF65-F5344CB8AC3E}">
        <p14:creationId xmlns:p14="http://schemas.microsoft.com/office/powerpoint/2010/main" val="4080155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F81B50-99A2-4AAC-B37B-50722C920B53}"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DCA27-4CDA-4841-B6BD-E4EDCE300E9C}" type="slidenum">
              <a:rPr lang="en-US" smtClean="0"/>
              <a:t>‹#›</a:t>
            </a:fld>
            <a:endParaRPr lang="en-US"/>
          </a:p>
        </p:txBody>
      </p:sp>
    </p:spTree>
    <p:extLst>
      <p:ext uri="{BB962C8B-B14F-4D97-AF65-F5344CB8AC3E}">
        <p14:creationId xmlns:p14="http://schemas.microsoft.com/office/powerpoint/2010/main" val="349118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9" name="Picture 8" descr="Wave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Picture 10" descr="Closeup of green plants"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r>
              <a:t>July 22, 2012</a:t>
            </a: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r>
              <a:t>July 22, 2012</a:t>
            </a:r>
          </a:p>
        </p:txBody>
      </p:sp>
      <p:sp>
        <p:nvSpPr>
          <p:cNvPr id="8" name="Footer Placeholder 7"/>
          <p:cNvSpPr>
            <a:spLocks noGrp="1"/>
          </p:cNvSpPr>
          <p:nvPr>
            <p:ph type="ftr" sz="quarter" idx="11"/>
          </p:nvPr>
        </p:nvSpPr>
        <p:spPr/>
        <p:txBody>
          <a:bodyPr/>
          <a:lstStyle/>
          <a:p>
            <a:r>
              <a:t>Footer text here</a:t>
            </a:r>
          </a:p>
        </p:txBody>
      </p:sp>
      <p:sp>
        <p:nvSpPr>
          <p:cNvPr id="9" name="Slide Number Placeholder 8"/>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t>July 22, 2012</a:t>
            </a:r>
          </a:p>
        </p:txBody>
      </p:sp>
      <p:sp>
        <p:nvSpPr>
          <p:cNvPr id="4" name="Footer Placeholder 3"/>
          <p:cNvSpPr>
            <a:spLocks noGrp="1"/>
          </p:cNvSpPr>
          <p:nvPr>
            <p:ph type="ftr" sz="quarter" idx="11"/>
          </p:nvPr>
        </p:nvSpPr>
        <p:spPr/>
        <p:txBody>
          <a:bodyPr/>
          <a:lstStyle/>
          <a:p>
            <a:r>
              <a:t>Footer text here</a:t>
            </a: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t>July 22, 2012</a:t>
            </a:r>
          </a:p>
        </p:txBody>
      </p:sp>
      <p:sp>
        <p:nvSpPr>
          <p:cNvPr id="3" name="Footer Placeholder 2"/>
          <p:cNvSpPr>
            <a:spLocks noGrp="1"/>
          </p:cNvSpPr>
          <p:nvPr>
            <p:ph type="ftr" sz="quarter" idx="11"/>
          </p:nvPr>
        </p:nvSpPr>
        <p:spPr/>
        <p:txBody>
          <a:bodyPr/>
          <a:lstStyle/>
          <a:p>
            <a:r>
              <a:t>Footer text here</a:t>
            </a:r>
          </a:p>
        </p:txBody>
      </p:sp>
      <p:sp>
        <p:nvSpPr>
          <p:cNvPr id="4" name="Slide Number Placeholder 3"/>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t>July 22, 2012</a:t>
            </a: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defRPr sz="3200"/>
            </a:lvl1pPr>
          </a:lstStyle>
          <a:p>
            <a:r>
              <a:rPr lang="en-US"/>
              <a:t>Click to edit Master title style</a:t>
            </a:r>
            <a:endParaRP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t>July 22, 2012</a:t>
            </a: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a:pPr/>
              <a:t>‹#›</a:t>
            </a:fld>
            <a:endParaRPr/>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r>
              <a:t>July 22, 2012</a:t>
            </a:r>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r>
              <a:t>Footer text here</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81B50-99A2-4AAC-B37B-50722C920B53}" type="datetimeFigureOut">
              <a:rPr lang="en-US" smtClean="0"/>
              <a:t>10/16/2017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DCA27-4CDA-4841-B6BD-E4EDCE300E9C}" type="slidenum">
              <a:rPr lang="en-US" smtClean="0"/>
              <a:t>‹#›</a:t>
            </a:fld>
            <a:endParaRPr lang="en-US"/>
          </a:p>
        </p:txBody>
      </p:sp>
    </p:spTree>
    <p:extLst>
      <p:ext uri="{BB962C8B-B14F-4D97-AF65-F5344CB8AC3E}">
        <p14:creationId xmlns:p14="http://schemas.microsoft.com/office/powerpoint/2010/main" val="4169555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amp;ehk=dQNJh5ZoBJmjzoeTAaok3g&amp;r=0&amp;pid=OfficeInsert"/><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g&amp;ehk=BP8ATgKujvh9Y"/><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amp;ehk=h"/><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7.jpg&amp;ehk=bIfpSsahB2BYjG5N78vOgw&amp;r=0&amp;pid=OfficeInsert"/></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ompact.org/wp-content/uploads/resources/downloads/aag.pdf" TargetMode="External"/><Relationship Id="rId2" Type="http://schemas.openxmlformats.org/officeDocument/2006/relationships/hyperlink" Target="http://quod.lib.umich.edu/cache/3/2/3/3239521.0006.115/00000001.tif.1.pdf#zoom=7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Service-Learning at Austin Community College</a:t>
            </a:r>
            <a:br>
              <a:rPr lang="en-US" dirty="0"/>
            </a:br>
            <a:endParaRPr lang="en-US" dirty="0"/>
          </a:p>
        </p:txBody>
      </p:sp>
      <p:sp>
        <p:nvSpPr>
          <p:cNvPr id="3" name="Subtitle 2"/>
          <p:cNvSpPr>
            <a:spLocks noGrp="1"/>
          </p:cNvSpPr>
          <p:nvPr>
            <p:ph type="subTitle" idx="1"/>
          </p:nvPr>
        </p:nvSpPr>
        <p:spPr/>
        <p:txBody>
          <a:bodyPr/>
          <a:lstStyle/>
          <a:p>
            <a:r>
              <a:rPr lang="en-US" dirty="0"/>
              <a:t>Linda Cox, Ph.D.</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cxnSp>
        <p:nvCxnSpPr>
          <p:cNvPr id="16" name="Straight Arrow Connector 15">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9" name="Content Placeholder 8">
            <a:extLst>
              <a:ext uri="{FF2B5EF4-FFF2-40B4-BE49-F238E27FC236}">
                <a16:creationId xmlns:a16="http://schemas.microsoft.com/office/drawing/2014/main" id="{076B4844-70A3-400F-AEDC-5DB40105D3C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3169" r="778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4A493A38-1A05-4FCA-9C5B-5BFFEFBE2ECF}"/>
              </a:ext>
            </a:extLst>
          </p:cNvPr>
          <p:cNvSpPr>
            <a:spLocks noGrp="1"/>
          </p:cNvSpPr>
          <p:nvPr>
            <p:ph type="title"/>
          </p:nvPr>
        </p:nvSpPr>
        <p:spPr>
          <a:xfrm>
            <a:off x="655320" y="365125"/>
            <a:ext cx="5120114" cy="1692794"/>
          </a:xfrm>
        </p:spPr>
        <p:txBody>
          <a:bodyPr vert="horz" lIns="91440" tIns="45720" rIns="91440" bIns="45720" rtlCol="0" anchor="ctr">
            <a:normAutofit/>
          </a:bodyPr>
          <a:lstStyle/>
          <a:p>
            <a:pPr>
              <a:lnSpc>
                <a:spcPct val="90000"/>
              </a:lnSpc>
            </a:pPr>
            <a:r>
              <a:rPr lang="en-US" sz="4400" b="1">
                <a:solidFill>
                  <a:schemeClr val="tx1"/>
                </a:solidFill>
              </a:rPr>
              <a:t>SIGN LANGUAGE COURSES</a:t>
            </a:r>
          </a:p>
        </p:txBody>
      </p:sp>
      <p:sp>
        <p:nvSpPr>
          <p:cNvPr id="3" name="Content Placeholder 2">
            <a:extLst>
              <a:ext uri="{FF2B5EF4-FFF2-40B4-BE49-F238E27FC236}">
                <a16:creationId xmlns:a16="http://schemas.microsoft.com/office/drawing/2014/main" id="{377DBBCD-7D0D-48C5-952B-361507B37271}"/>
              </a:ext>
            </a:extLst>
          </p:cNvPr>
          <p:cNvSpPr>
            <a:spLocks noGrp="1"/>
          </p:cNvSpPr>
          <p:nvPr>
            <p:ph sz="half" idx="1"/>
          </p:nvPr>
        </p:nvSpPr>
        <p:spPr>
          <a:xfrm>
            <a:off x="655321" y="2575034"/>
            <a:ext cx="5120113" cy="3462228"/>
          </a:xfrm>
        </p:spPr>
        <p:txBody>
          <a:bodyPr vert="horz" lIns="91440" tIns="45720" rIns="91440" bIns="45720" rtlCol="0">
            <a:normAutofit fontScale="85000" lnSpcReduction="20000"/>
          </a:bodyPr>
          <a:lstStyle/>
          <a:p>
            <a:pPr marL="0" indent="0">
              <a:buNone/>
            </a:pPr>
            <a:r>
              <a:rPr lang="en-US" sz="3500" dirty="0"/>
              <a:t>The goal of this experience is to (apply) cultural and language skills by partnering with organizations that </a:t>
            </a:r>
            <a:r>
              <a:rPr lang="en-US" sz="3500" b="1" dirty="0"/>
              <a:t>don't currently have relationships with the Deaf community </a:t>
            </a:r>
            <a:r>
              <a:rPr lang="en-US" sz="3500" dirty="0"/>
              <a:t>…and address needs or gaps, from </a:t>
            </a:r>
            <a:r>
              <a:rPr lang="en-US" sz="3500" b="1" dirty="0"/>
              <a:t>children</a:t>
            </a:r>
            <a:r>
              <a:rPr lang="en-US" sz="3500" dirty="0"/>
              <a:t> … all the way through </a:t>
            </a:r>
            <a:r>
              <a:rPr lang="en-US" sz="3500" b="1" dirty="0"/>
              <a:t>senior citizens.</a:t>
            </a:r>
          </a:p>
          <a:p>
            <a:pPr marL="0" indent="0">
              <a:buNone/>
            </a:pPr>
            <a:r>
              <a:rPr lang="en-US" sz="1800" b="1" dirty="0"/>
              <a:t>Instructor:  Lynne </a:t>
            </a:r>
            <a:r>
              <a:rPr lang="en-US" sz="1800" b="1" dirty="0" err="1"/>
              <a:t>Wiesman</a:t>
            </a:r>
            <a:endParaRPr lang="en-US" sz="1800" dirty="0"/>
          </a:p>
          <a:p>
            <a:pPr marL="0" indent="-228600"/>
            <a:endParaRPr lang="en-US" sz="1800" dirty="0"/>
          </a:p>
        </p:txBody>
      </p:sp>
      <p:sp>
        <p:nvSpPr>
          <p:cNvPr id="4" name="Date Placeholder 3">
            <a:extLst>
              <a:ext uri="{FF2B5EF4-FFF2-40B4-BE49-F238E27FC236}">
                <a16:creationId xmlns:a16="http://schemas.microsoft.com/office/drawing/2014/main" id="{F7F3516B-C41A-4D66-8E31-77892C5C973E}"/>
              </a:ext>
            </a:extLst>
          </p:cNvPr>
          <p:cNvSpPr>
            <a:spLocks noGrp="1"/>
          </p:cNvSpPr>
          <p:nvPr>
            <p:ph type="dt" sz="half" idx="10"/>
          </p:nvPr>
        </p:nvSpPr>
        <p:spPr>
          <a:xfrm>
            <a:off x="655320" y="6037262"/>
            <a:ext cx="2743200" cy="365125"/>
          </a:xfrm>
        </p:spPr>
        <p:txBody>
          <a:bodyPr vert="horz" lIns="91440" tIns="45720" rIns="91440" bIns="45720" rtlCol="0" anchor="ctr">
            <a:normAutofit/>
          </a:bodyPr>
          <a:lstStyle/>
          <a:p>
            <a:pPr algn="l">
              <a:spcAft>
                <a:spcPts val="600"/>
              </a:spcAft>
              <a:defRPr/>
            </a:pPr>
            <a:endParaRPr lang="en-US" sz="1200" dirty="0">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AF3711AB-6C32-43DA-A08B-774E84D79798}"/>
              </a:ext>
            </a:extLst>
          </p:cNvPr>
          <p:cNvSpPr>
            <a:spLocks noGrp="1"/>
          </p:cNvSpPr>
          <p:nvPr>
            <p:ph type="ftr" sz="quarter" idx="11"/>
          </p:nvPr>
        </p:nvSpPr>
        <p:spPr>
          <a:xfrm>
            <a:off x="655320" y="6356350"/>
            <a:ext cx="4114800" cy="365125"/>
          </a:xfrm>
        </p:spPr>
        <p:txBody>
          <a:bodyPr vert="horz" lIns="91440" tIns="45720" rIns="91440" bIns="45720" rtlCol="0" anchor="ctr">
            <a:normAutofit/>
          </a:bodyPr>
          <a:lstStyle/>
          <a:p>
            <a:pPr>
              <a:spcAft>
                <a:spcPts val="600"/>
              </a:spcAft>
              <a:defRPr/>
            </a:pPr>
            <a:endParaRPr lang="en-US" sz="1200" kern="1200" dirty="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9415970-0989-4D11-BBA9-748D49D3A2F7}"/>
              </a:ext>
            </a:extLst>
          </p:cNvPr>
          <p:cNvSpPr>
            <a:spLocks noGrp="1"/>
          </p:cNvSpPr>
          <p:nvPr>
            <p:ph type="sldNum" sz="quarter" idx="12"/>
          </p:nvPr>
        </p:nvSpPr>
        <p:spPr>
          <a:xfrm>
            <a:off x="6941820" y="6356350"/>
            <a:ext cx="1165860" cy="365125"/>
          </a:xfrm>
        </p:spPr>
        <p:txBody>
          <a:bodyPr vert="horz" lIns="91440" tIns="45720" rIns="91440" bIns="45720" rtlCol="0" anchor="ctr">
            <a:normAutofit/>
          </a:bodyPr>
          <a:lstStyle/>
          <a:p>
            <a:pPr>
              <a:spcAft>
                <a:spcPts val="600"/>
              </a:spcAft>
              <a:defRPr/>
            </a:pPr>
            <a:fld id="{9CD8D479-8942-46E8-A226-A4E01F7A105C}" type="slidenum">
              <a:rPr lang="en-US" sz="1200" smtClean="0">
                <a:solidFill>
                  <a:prstClr val="black">
                    <a:tint val="75000"/>
                  </a:prstClr>
                </a:solidFill>
                <a:latin typeface="Calibri" panose="020F0502020204030204"/>
              </a:rPr>
              <a:pPr>
                <a:spcAft>
                  <a:spcPts val="600"/>
                </a:spcAft>
                <a:defRPr/>
              </a:pPr>
              <a:t>10</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93552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9" name="Content Placeholder 8">
            <a:extLst>
              <a:ext uri="{FF2B5EF4-FFF2-40B4-BE49-F238E27FC236}">
                <a16:creationId xmlns:a16="http://schemas.microsoft.com/office/drawing/2014/main" id="{9BC4E664-229E-4F8B-B2E9-F1A3A36A3FF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2147" b="1367"/>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08EB4362-8C13-4E25-8491-37764771028A}"/>
              </a:ext>
            </a:extLst>
          </p:cNvPr>
          <p:cNvSpPr>
            <a:spLocks noGrp="1"/>
          </p:cNvSpPr>
          <p:nvPr>
            <p:ph type="title"/>
          </p:nvPr>
        </p:nvSpPr>
        <p:spPr>
          <a:xfrm>
            <a:off x="648929" y="238897"/>
            <a:ext cx="3651467" cy="1400433"/>
          </a:xfrm>
        </p:spPr>
        <p:txBody>
          <a:bodyPr vert="horz" lIns="91440" tIns="45720" rIns="91440" bIns="45720" rtlCol="0" anchor="ctr">
            <a:normAutofit fontScale="90000"/>
          </a:bodyPr>
          <a:lstStyle/>
          <a:p>
            <a:pPr>
              <a:lnSpc>
                <a:spcPct val="90000"/>
              </a:lnSpc>
            </a:pPr>
            <a:br>
              <a:rPr lang="en-US" sz="1400" b="1" dirty="0">
                <a:solidFill>
                  <a:schemeClr val="tx1"/>
                </a:solidFill>
              </a:rPr>
            </a:br>
            <a:br>
              <a:rPr lang="en-US" sz="1400" b="1" dirty="0">
                <a:solidFill>
                  <a:schemeClr val="tx1"/>
                </a:solidFill>
              </a:rPr>
            </a:br>
            <a:br>
              <a:rPr lang="en-US" sz="1400" b="1" dirty="0">
                <a:solidFill>
                  <a:schemeClr val="tx1"/>
                </a:solidFill>
              </a:rPr>
            </a:br>
            <a:br>
              <a:rPr lang="en-US" sz="1400" b="1" dirty="0">
                <a:solidFill>
                  <a:schemeClr val="tx1"/>
                </a:solidFill>
              </a:rPr>
            </a:br>
            <a:br>
              <a:rPr lang="en-US" sz="1400" dirty="0">
                <a:solidFill>
                  <a:schemeClr val="tx1"/>
                </a:solidFill>
              </a:rPr>
            </a:br>
            <a:r>
              <a:rPr lang="en-US" sz="3200" b="1" dirty="0">
                <a:solidFill>
                  <a:schemeClr val="tx1"/>
                </a:solidFill>
              </a:rPr>
              <a:t>INTRODUCTION TO THERAPEUTIC RECREATION</a:t>
            </a:r>
            <a:br>
              <a:rPr lang="en-US" sz="3200" b="1" dirty="0">
                <a:solidFill>
                  <a:schemeClr val="tx1"/>
                </a:solidFill>
              </a:rPr>
            </a:br>
            <a:br>
              <a:rPr lang="en-US" sz="3200" b="1" dirty="0">
                <a:solidFill>
                  <a:schemeClr val="tx1"/>
                </a:solidFill>
              </a:rPr>
            </a:br>
            <a:br>
              <a:rPr lang="en-US" sz="3200" b="1" dirty="0">
                <a:solidFill>
                  <a:schemeClr val="tx1"/>
                </a:solidFill>
              </a:rPr>
            </a:br>
            <a:endParaRPr lang="en-US" sz="3200" b="1" dirty="0">
              <a:solidFill>
                <a:schemeClr val="tx1"/>
              </a:solidFill>
            </a:endParaRPr>
          </a:p>
        </p:txBody>
      </p:sp>
      <p:sp>
        <p:nvSpPr>
          <p:cNvPr id="3" name="Content Placeholder 2">
            <a:extLst>
              <a:ext uri="{FF2B5EF4-FFF2-40B4-BE49-F238E27FC236}">
                <a16:creationId xmlns:a16="http://schemas.microsoft.com/office/drawing/2014/main" id="{AC0AEB0F-A683-484A-A998-B680A4809ABA}"/>
              </a:ext>
            </a:extLst>
          </p:cNvPr>
          <p:cNvSpPr>
            <a:spLocks noGrp="1"/>
          </p:cNvSpPr>
          <p:nvPr>
            <p:ph sz="half" idx="1"/>
          </p:nvPr>
        </p:nvSpPr>
        <p:spPr>
          <a:xfrm>
            <a:off x="648931" y="1639330"/>
            <a:ext cx="3651466" cy="5082145"/>
          </a:xfrm>
        </p:spPr>
        <p:txBody>
          <a:bodyPr vert="horz" lIns="91440" tIns="45720" rIns="91440" bIns="45720" rtlCol="0">
            <a:normAutofit lnSpcReduction="10000"/>
          </a:bodyPr>
          <a:lstStyle/>
          <a:p>
            <a:pPr marL="0" indent="0">
              <a:buNone/>
            </a:pPr>
            <a:r>
              <a:rPr lang="en-US" sz="1800" b="1" dirty="0"/>
              <a:t>Distance Learning Course</a:t>
            </a:r>
            <a:endParaRPr lang="en-US" sz="1800" dirty="0"/>
          </a:p>
          <a:p>
            <a:pPr marL="0" indent="0">
              <a:buNone/>
            </a:pPr>
            <a:r>
              <a:rPr lang="en-US" sz="2400" b="1" dirty="0"/>
              <a:t>Students complete …fieldwork in a setting that provides Therapeutic Recreation for people with disabilities/special needs.  </a:t>
            </a:r>
          </a:p>
          <a:p>
            <a:pPr marL="0" indent="0">
              <a:buNone/>
            </a:pPr>
            <a:r>
              <a:rPr lang="en-US" sz="2400" b="1" dirty="0"/>
              <a:t>At the conclusion of fieldwork, students write a 2-3 page reaction paper about their experience and what they learned about Therapeutic Recreation and disabilities.  </a:t>
            </a:r>
          </a:p>
          <a:p>
            <a:pPr marL="0" indent="0">
              <a:buNone/>
            </a:pPr>
            <a:r>
              <a:rPr lang="en-US" sz="1800" b="1" dirty="0"/>
              <a:t>Instructor:  Elizabeth M Salinas</a:t>
            </a:r>
            <a:endParaRPr lang="en-US" sz="1800" dirty="0"/>
          </a:p>
          <a:p>
            <a:pPr marL="0" indent="-228600"/>
            <a:endParaRPr lang="en-US" sz="1800" dirty="0"/>
          </a:p>
        </p:txBody>
      </p:sp>
      <p:sp>
        <p:nvSpPr>
          <p:cNvPr id="4" name="Date Placeholder 3">
            <a:extLst>
              <a:ext uri="{FF2B5EF4-FFF2-40B4-BE49-F238E27FC236}">
                <a16:creationId xmlns:a16="http://schemas.microsoft.com/office/drawing/2014/main" id="{FBA2B817-078E-4382-BEF4-066DA4BE91EC}"/>
              </a:ext>
            </a:extLst>
          </p:cNvPr>
          <p:cNvSpPr>
            <a:spLocks noGrp="1"/>
          </p:cNvSpPr>
          <p:nvPr>
            <p:ph type="dt" sz="half" idx="10"/>
          </p:nvPr>
        </p:nvSpPr>
        <p:spPr>
          <a:xfrm>
            <a:off x="7991856" y="6356350"/>
            <a:ext cx="2660904" cy="365125"/>
          </a:xfrm>
        </p:spPr>
        <p:txBody>
          <a:bodyPr vert="horz" lIns="91440" tIns="45720" rIns="91440" bIns="45720" rtlCol="0" anchor="ctr">
            <a:normAutofit/>
          </a:bodyPr>
          <a:lstStyle/>
          <a:p>
            <a:pPr>
              <a:spcAft>
                <a:spcPts val="600"/>
              </a:spcAft>
              <a:defRPr/>
            </a:pPr>
            <a:endParaRPr lang="en-US" sz="1200" dirty="0">
              <a:solidFill>
                <a:srgbClr val="FFFFFF"/>
              </a:solidFill>
              <a:latin typeface="Calibri" panose="020F0502020204030204"/>
            </a:endParaRPr>
          </a:p>
        </p:txBody>
      </p:sp>
      <p:sp>
        <p:nvSpPr>
          <p:cNvPr id="5" name="Footer Placeholder 4">
            <a:extLst>
              <a:ext uri="{FF2B5EF4-FFF2-40B4-BE49-F238E27FC236}">
                <a16:creationId xmlns:a16="http://schemas.microsoft.com/office/drawing/2014/main" id="{88F2B48B-111A-40E6-B73C-25CAF4E62198}"/>
              </a:ext>
            </a:extLst>
          </p:cNvPr>
          <p:cNvSpPr>
            <a:spLocks noGrp="1"/>
          </p:cNvSpPr>
          <p:nvPr>
            <p:ph type="ftr" sz="quarter" idx="11"/>
          </p:nvPr>
        </p:nvSpPr>
        <p:spPr>
          <a:xfrm>
            <a:off x="648929" y="6356350"/>
            <a:ext cx="3651466" cy="365125"/>
          </a:xfrm>
        </p:spPr>
        <p:txBody>
          <a:bodyPr vert="horz" lIns="91440" tIns="45720" rIns="91440" bIns="45720" rtlCol="0" anchor="ctr">
            <a:normAutofit/>
          </a:bodyPr>
          <a:lstStyle/>
          <a:p>
            <a:pPr>
              <a:spcAft>
                <a:spcPts val="600"/>
              </a:spcAft>
              <a:defRPr/>
            </a:pPr>
            <a:endParaRPr lang="en-US" sz="1200" kern="1200" dirty="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70AD2FA-6A90-4A50-A788-1CE980D5DA0D}"/>
              </a:ext>
            </a:extLst>
          </p:cNvPr>
          <p:cNvSpPr>
            <a:spLocks noGrp="1"/>
          </p:cNvSpPr>
          <p:nvPr>
            <p:ph type="sldNum" sz="quarter" idx="12"/>
          </p:nvPr>
        </p:nvSpPr>
        <p:spPr>
          <a:xfrm>
            <a:off x="10853928" y="6356350"/>
            <a:ext cx="685800" cy="365125"/>
          </a:xfrm>
        </p:spPr>
        <p:txBody>
          <a:bodyPr vert="horz" lIns="91440" tIns="45720" rIns="91440" bIns="45720" rtlCol="0" anchor="ctr">
            <a:normAutofit/>
          </a:bodyPr>
          <a:lstStyle/>
          <a:p>
            <a:pPr algn="l">
              <a:spcAft>
                <a:spcPts val="600"/>
              </a:spcAft>
              <a:defRPr/>
            </a:pPr>
            <a:endParaRPr lang="en-US" sz="1200" dirty="0">
              <a:solidFill>
                <a:srgbClr val="FFFFFF"/>
              </a:solidFill>
              <a:latin typeface="Calibri" panose="020F0502020204030204"/>
            </a:endParaRPr>
          </a:p>
        </p:txBody>
      </p:sp>
    </p:spTree>
    <p:extLst>
      <p:ext uri="{BB962C8B-B14F-4D97-AF65-F5344CB8AC3E}">
        <p14:creationId xmlns:p14="http://schemas.microsoft.com/office/powerpoint/2010/main" val="300559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1" name="Content Placeholder 10">
            <a:extLst>
              <a:ext uri="{FF2B5EF4-FFF2-40B4-BE49-F238E27FC236}">
                <a16:creationId xmlns:a16="http://schemas.microsoft.com/office/drawing/2014/main" id="{C7BEE0AD-72B9-4763-BBA5-9FCC0CDB7CE1}"/>
              </a:ext>
            </a:extLst>
          </p:cNvPr>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13616" r="17825"/>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8CFD5A29-F10E-4410-8D0E-9F11666C1BBB}"/>
              </a:ext>
            </a:extLst>
          </p:cNvPr>
          <p:cNvSpPr>
            <a:spLocks noGrp="1"/>
          </p:cNvSpPr>
          <p:nvPr>
            <p:ph type="title"/>
          </p:nvPr>
        </p:nvSpPr>
        <p:spPr>
          <a:xfrm>
            <a:off x="648929" y="140044"/>
            <a:ext cx="3651467" cy="1758176"/>
          </a:xfrm>
        </p:spPr>
        <p:txBody>
          <a:bodyPr vert="horz" lIns="91440" tIns="45720" rIns="91440" bIns="45720" rtlCol="0" anchor="ctr">
            <a:normAutofit/>
          </a:bodyPr>
          <a:lstStyle/>
          <a:p>
            <a:pPr>
              <a:lnSpc>
                <a:spcPct val="90000"/>
              </a:lnSpc>
            </a:pPr>
            <a:r>
              <a:rPr lang="en-US" sz="3700" b="1" dirty="0">
                <a:solidFill>
                  <a:schemeClr val="tx1"/>
                </a:solidFill>
              </a:rPr>
              <a:t>ENGLISH COMPOSITION 1</a:t>
            </a:r>
          </a:p>
        </p:txBody>
      </p:sp>
      <p:sp>
        <p:nvSpPr>
          <p:cNvPr id="3" name="Content Placeholder 2">
            <a:extLst>
              <a:ext uri="{FF2B5EF4-FFF2-40B4-BE49-F238E27FC236}">
                <a16:creationId xmlns:a16="http://schemas.microsoft.com/office/drawing/2014/main" id="{D8A109ED-5D9D-41D5-B2AB-149023B42A1E}"/>
              </a:ext>
            </a:extLst>
          </p:cNvPr>
          <p:cNvSpPr>
            <a:spLocks noGrp="1"/>
          </p:cNvSpPr>
          <p:nvPr>
            <p:ph sz="half" idx="2"/>
          </p:nvPr>
        </p:nvSpPr>
        <p:spPr>
          <a:xfrm>
            <a:off x="648931" y="2034745"/>
            <a:ext cx="3852632" cy="5733535"/>
          </a:xfrm>
        </p:spPr>
        <p:txBody>
          <a:bodyPr vert="horz" lIns="91440" tIns="45720" rIns="91440" bIns="45720" rtlCol="0">
            <a:noAutofit/>
          </a:bodyPr>
          <a:lstStyle/>
          <a:p>
            <a:pPr marL="0" indent="0">
              <a:buNone/>
            </a:pPr>
            <a:r>
              <a:rPr lang="en-US" sz="1800" b="1" dirty="0"/>
              <a:t>…Through shared readings, discussions, and optional firsthand volunteer experience, students learn about the </a:t>
            </a:r>
            <a:r>
              <a:rPr lang="en-US" sz="2400" b="1" dirty="0"/>
              <a:t>causal relationships </a:t>
            </a:r>
            <a:r>
              <a:rPr lang="en-US" sz="1800" b="1" dirty="0"/>
              <a:t>underlying some of our most pressing problems.  Students have the option to work with a variety of community partners, including those focused on environmental stewardship, education, poverty, homelessness, and immigration.  Students may choose to </a:t>
            </a:r>
            <a:r>
              <a:rPr lang="en-US" sz="2400" b="1" dirty="0"/>
              <a:t>write both about and for their community partners</a:t>
            </a:r>
            <a:r>
              <a:rPr lang="en-US" sz="1800" b="1" dirty="0"/>
              <a:t>. Their written work is featured on the class </a:t>
            </a:r>
            <a:r>
              <a:rPr lang="en-US" sz="2400" b="1" dirty="0"/>
              <a:t>website, Stone Soup Writers.</a:t>
            </a:r>
          </a:p>
          <a:p>
            <a:pPr marL="0" indent="0">
              <a:buNone/>
            </a:pPr>
            <a:endParaRPr lang="en-US" sz="1800" b="1" dirty="0"/>
          </a:p>
          <a:p>
            <a:pPr marL="0" indent="0">
              <a:buNone/>
            </a:pPr>
            <a:endParaRPr lang="en-US" sz="1800" b="1" dirty="0"/>
          </a:p>
          <a:p>
            <a:pPr marL="0" indent="0">
              <a:buNone/>
            </a:pPr>
            <a:r>
              <a:rPr lang="en-US" sz="1800" b="1" dirty="0"/>
              <a:t>Instructor:  </a:t>
            </a:r>
            <a:r>
              <a:rPr lang="en-US" sz="1800" b="1" dirty="0" err="1"/>
              <a:t>Kazel</a:t>
            </a:r>
            <a:r>
              <a:rPr lang="en-US" sz="1800" b="1" dirty="0"/>
              <a:t> Morgan</a:t>
            </a:r>
            <a:endParaRPr lang="en-US" sz="1800" dirty="0"/>
          </a:p>
        </p:txBody>
      </p:sp>
      <p:sp>
        <p:nvSpPr>
          <p:cNvPr id="4" name="Date Placeholder 3">
            <a:extLst>
              <a:ext uri="{FF2B5EF4-FFF2-40B4-BE49-F238E27FC236}">
                <a16:creationId xmlns:a16="http://schemas.microsoft.com/office/drawing/2014/main" id="{D54F4F85-A66F-4B4C-A84D-6DCF543999C9}"/>
              </a:ext>
            </a:extLst>
          </p:cNvPr>
          <p:cNvSpPr>
            <a:spLocks noGrp="1"/>
          </p:cNvSpPr>
          <p:nvPr>
            <p:ph type="dt" sz="half" idx="10"/>
          </p:nvPr>
        </p:nvSpPr>
        <p:spPr>
          <a:xfrm>
            <a:off x="7991856" y="6356350"/>
            <a:ext cx="2660904" cy="365125"/>
          </a:xfrm>
        </p:spPr>
        <p:txBody>
          <a:bodyPr vert="horz" lIns="91440" tIns="45720" rIns="91440" bIns="45720" rtlCol="0" anchor="ctr">
            <a:normAutofit/>
          </a:bodyPr>
          <a:lstStyle/>
          <a:p>
            <a:pPr>
              <a:spcAft>
                <a:spcPts val="600"/>
              </a:spcAft>
              <a:defRPr/>
            </a:pPr>
            <a:r>
              <a:rPr lang="en-US" sz="1200">
                <a:solidFill>
                  <a:srgbClr val="FFFFFF"/>
                </a:solidFill>
                <a:latin typeface="Calibri" panose="020F0502020204030204"/>
              </a:rPr>
              <a:t>July 22, 2012</a:t>
            </a:r>
          </a:p>
        </p:txBody>
      </p:sp>
      <p:sp>
        <p:nvSpPr>
          <p:cNvPr id="5" name="Footer Placeholder 4">
            <a:extLst>
              <a:ext uri="{FF2B5EF4-FFF2-40B4-BE49-F238E27FC236}">
                <a16:creationId xmlns:a16="http://schemas.microsoft.com/office/drawing/2014/main" id="{73C0EC16-15AE-42C9-89DD-B939E574E6B1}"/>
              </a:ext>
            </a:extLst>
          </p:cNvPr>
          <p:cNvSpPr>
            <a:spLocks noGrp="1"/>
          </p:cNvSpPr>
          <p:nvPr>
            <p:ph type="ftr" sz="quarter" idx="11"/>
          </p:nvPr>
        </p:nvSpPr>
        <p:spPr>
          <a:xfrm>
            <a:off x="4965556" y="6378575"/>
            <a:ext cx="3651466" cy="365125"/>
          </a:xfrm>
        </p:spPr>
        <p:txBody>
          <a:bodyPr vert="horz" lIns="91440" tIns="45720" rIns="91440" bIns="45720" rtlCol="0" anchor="ctr">
            <a:normAutofit/>
          </a:bodyPr>
          <a:lstStyle/>
          <a:p>
            <a:pPr>
              <a:spcAft>
                <a:spcPts val="600"/>
              </a:spcAft>
              <a:defRPr/>
            </a:pPr>
            <a:r>
              <a:rPr lang="en-US" sz="1200" kern="1200" dirty="0">
                <a:solidFill>
                  <a:prstClr val="black">
                    <a:tint val="75000"/>
                  </a:prstClr>
                </a:solidFill>
                <a:latin typeface="Calibri" panose="020F0502020204030204"/>
                <a:ea typeface="+mn-ea"/>
                <a:cs typeface="+mn-cs"/>
              </a:rPr>
              <a:t>Footer text here</a:t>
            </a:r>
          </a:p>
        </p:txBody>
      </p:sp>
      <p:sp>
        <p:nvSpPr>
          <p:cNvPr id="6" name="Slide Number Placeholder 5">
            <a:extLst>
              <a:ext uri="{FF2B5EF4-FFF2-40B4-BE49-F238E27FC236}">
                <a16:creationId xmlns:a16="http://schemas.microsoft.com/office/drawing/2014/main" id="{3EF7B14C-1D62-4E84-9984-F2594980BD89}"/>
              </a:ext>
            </a:extLst>
          </p:cNvPr>
          <p:cNvSpPr>
            <a:spLocks noGrp="1"/>
          </p:cNvSpPr>
          <p:nvPr>
            <p:ph type="sldNum" sz="quarter" idx="12"/>
          </p:nvPr>
        </p:nvSpPr>
        <p:spPr>
          <a:xfrm>
            <a:off x="10853928" y="6356350"/>
            <a:ext cx="685800" cy="365125"/>
          </a:xfrm>
        </p:spPr>
        <p:txBody>
          <a:bodyPr vert="horz" lIns="91440" tIns="45720" rIns="91440" bIns="45720" rtlCol="0" anchor="ctr">
            <a:normAutofit/>
          </a:bodyPr>
          <a:lstStyle/>
          <a:p>
            <a:pPr algn="l">
              <a:spcAft>
                <a:spcPts val="600"/>
              </a:spcAft>
              <a:defRPr/>
            </a:pPr>
            <a:fld id="{9CD8D479-8942-46E8-A226-A4E01F7A105C}" type="slidenum">
              <a:rPr lang="en-US" sz="1200">
                <a:solidFill>
                  <a:srgbClr val="FFFFFF"/>
                </a:solidFill>
                <a:latin typeface="Calibri" panose="020F0502020204030204"/>
              </a:rPr>
              <a:pPr algn="l">
                <a:spcAft>
                  <a:spcPts val="600"/>
                </a:spcAft>
                <a:defRPr/>
              </a:pPr>
              <a:t>12</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316066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cxnSp>
        <p:nvCxnSpPr>
          <p:cNvPr id="18" name="Straight Arrow Connector 17">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1" name="Content Placeholder 10">
            <a:extLst>
              <a:ext uri="{FF2B5EF4-FFF2-40B4-BE49-F238E27FC236}">
                <a16:creationId xmlns:a16="http://schemas.microsoft.com/office/drawing/2014/main" id="{88D63C0C-AF52-44AF-A379-6A801CD9C209}"/>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1" b="18528"/>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Title 6">
            <a:extLst>
              <a:ext uri="{FF2B5EF4-FFF2-40B4-BE49-F238E27FC236}">
                <a16:creationId xmlns:a16="http://schemas.microsoft.com/office/drawing/2014/main" id="{10289D3B-2EAF-4556-A55C-E39460077DA4}"/>
              </a:ext>
            </a:extLst>
          </p:cNvPr>
          <p:cNvSpPr>
            <a:spLocks noGrp="1"/>
          </p:cNvSpPr>
          <p:nvPr>
            <p:ph type="title"/>
          </p:nvPr>
        </p:nvSpPr>
        <p:spPr>
          <a:xfrm>
            <a:off x="655320" y="365125"/>
            <a:ext cx="5120114" cy="1692794"/>
          </a:xfrm>
        </p:spPr>
        <p:txBody>
          <a:bodyPr vert="horz" lIns="91440" tIns="45720" rIns="91440" bIns="45720" rtlCol="0" anchor="ctr">
            <a:normAutofit fontScale="90000"/>
          </a:bodyPr>
          <a:lstStyle/>
          <a:p>
            <a:pPr>
              <a:lnSpc>
                <a:spcPct val="90000"/>
              </a:lnSpc>
            </a:pPr>
            <a:r>
              <a:rPr lang="en-US" sz="4400" dirty="0"/>
              <a:t>Frankie Hefley, Director, Cherry Creek Community Gardens:</a:t>
            </a:r>
            <a:endParaRPr lang="en-US" sz="4400" dirty="0">
              <a:solidFill>
                <a:schemeClr val="tx1"/>
              </a:solidFill>
            </a:endParaRPr>
          </a:p>
        </p:txBody>
      </p:sp>
      <p:sp>
        <p:nvSpPr>
          <p:cNvPr id="9" name="Content Placeholder 8">
            <a:extLst>
              <a:ext uri="{FF2B5EF4-FFF2-40B4-BE49-F238E27FC236}">
                <a16:creationId xmlns:a16="http://schemas.microsoft.com/office/drawing/2014/main" id="{F783DD27-F173-4264-AE4B-454142707981}"/>
              </a:ext>
            </a:extLst>
          </p:cNvPr>
          <p:cNvSpPr>
            <a:spLocks noGrp="1"/>
          </p:cNvSpPr>
          <p:nvPr>
            <p:ph sz="half" idx="2"/>
          </p:nvPr>
        </p:nvSpPr>
        <p:spPr>
          <a:xfrm>
            <a:off x="655321" y="2575034"/>
            <a:ext cx="5120113" cy="3462228"/>
          </a:xfrm>
        </p:spPr>
        <p:txBody>
          <a:bodyPr vert="horz" lIns="91440" tIns="45720" rIns="91440" bIns="45720" rtlCol="0">
            <a:normAutofit fontScale="62500" lnSpcReduction="20000"/>
          </a:bodyPr>
          <a:lstStyle/>
          <a:p>
            <a:pPr marL="0" indent="0">
              <a:buNone/>
            </a:pPr>
            <a:r>
              <a:rPr lang="en-US" sz="4000" dirty="0">
                <a:latin typeface="Calibri" panose="020F0502020204030204" pitchFamily="34" charset="0"/>
                <a:cs typeface="Calibri" panose="020F0502020204030204" pitchFamily="34" charset="0"/>
              </a:rPr>
              <a:t>"Thanks to everyone who came out for the workday. It was a beautiful day, and we accomplished so much, including getting the </a:t>
            </a:r>
            <a:r>
              <a:rPr lang="en-US" sz="4000" b="1" dirty="0">
                <a:latin typeface="Calibri" panose="020F0502020204030204" pitchFamily="34" charset="0"/>
                <a:cs typeface="Calibri" panose="020F0502020204030204" pitchFamily="34" charset="0"/>
              </a:rPr>
              <a:t>community plot planted </a:t>
            </a:r>
            <a:r>
              <a:rPr lang="en-US" sz="4000" dirty="0">
                <a:latin typeface="Calibri" panose="020F0502020204030204" pitchFamily="34" charset="0"/>
                <a:cs typeface="Calibri" panose="020F0502020204030204" pitchFamily="34" charset="0"/>
              </a:rPr>
              <a:t>with the volunteers from Dr. </a:t>
            </a:r>
            <a:r>
              <a:rPr lang="en-US" sz="4000" dirty="0" err="1">
                <a:latin typeface="Calibri" panose="020F0502020204030204" pitchFamily="34" charset="0"/>
                <a:cs typeface="Calibri" panose="020F0502020204030204" pitchFamily="34" charset="0"/>
              </a:rPr>
              <a:t>Kazel</a:t>
            </a:r>
            <a:r>
              <a:rPr lang="en-US" sz="4000" dirty="0">
                <a:latin typeface="Calibri" panose="020F0502020204030204" pitchFamily="34" charset="0"/>
                <a:cs typeface="Calibri" panose="020F0502020204030204" pitchFamily="34" charset="0"/>
              </a:rPr>
              <a:t> Morgan's class at ACC (who did an amazing job). Here's one of the volunteers bonding with a Texas spiny lizard--they </a:t>
            </a:r>
            <a:r>
              <a:rPr lang="en-US" sz="4500" b="1" dirty="0">
                <a:latin typeface="Calibri" panose="020F0502020204030204" pitchFamily="34" charset="0"/>
                <a:cs typeface="Calibri" panose="020F0502020204030204" pitchFamily="34" charset="0"/>
              </a:rPr>
              <a:t>affectionately named him Beyoncé."</a:t>
            </a:r>
            <a:r>
              <a:rPr lang="en-US" sz="4500" b="1" dirty="0"/>
              <a:t> </a:t>
            </a:r>
          </a:p>
          <a:p>
            <a:pPr indent="-228600"/>
            <a:endParaRPr lang="en-US" sz="1500" dirty="0"/>
          </a:p>
        </p:txBody>
      </p:sp>
      <p:sp>
        <p:nvSpPr>
          <p:cNvPr id="5" name="Footer Placeholder 4">
            <a:extLst>
              <a:ext uri="{FF2B5EF4-FFF2-40B4-BE49-F238E27FC236}">
                <a16:creationId xmlns:a16="http://schemas.microsoft.com/office/drawing/2014/main" id="{4DEF9E0A-0266-47C3-99D6-221D6F0DBB3E}"/>
              </a:ext>
            </a:extLst>
          </p:cNvPr>
          <p:cNvSpPr>
            <a:spLocks noGrp="1"/>
          </p:cNvSpPr>
          <p:nvPr>
            <p:ph type="ftr" sz="quarter" idx="11"/>
          </p:nvPr>
        </p:nvSpPr>
        <p:spPr>
          <a:xfrm>
            <a:off x="655320" y="6356350"/>
            <a:ext cx="4114800" cy="365125"/>
          </a:xfrm>
        </p:spPr>
        <p:txBody>
          <a:bodyPr vert="horz" lIns="91440" tIns="45720" rIns="91440" bIns="45720" rtlCol="0" anchor="ctr">
            <a:normAutofit/>
          </a:bodyPr>
          <a:lstStyle/>
          <a:p>
            <a:pPr>
              <a:spcAft>
                <a:spcPts val="600"/>
              </a:spcAft>
              <a:defRPr/>
            </a:pPr>
            <a:r>
              <a:rPr lang="en-US" sz="1200" dirty="0"/>
              <a:t>Photos by Mario Guajardo Clark</a:t>
            </a:r>
          </a:p>
          <a:p>
            <a:pPr>
              <a:spcAft>
                <a:spcPts val="600"/>
              </a:spcAft>
              <a:defRPr/>
            </a:pPr>
            <a:endParaRPr lang="en-US" sz="1200" kern="1200" dirty="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85A7A19-4B98-4F5D-A00B-B7EB479D497A}"/>
              </a:ext>
            </a:extLst>
          </p:cNvPr>
          <p:cNvSpPr>
            <a:spLocks noGrp="1"/>
          </p:cNvSpPr>
          <p:nvPr>
            <p:ph type="sldNum" sz="quarter" idx="12"/>
          </p:nvPr>
        </p:nvSpPr>
        <p:spPr>
          <a:xfrm>
            <a:off x="6941820" y="6356350"/>
            <a:ext cx="1165860" cy="365125"/>
          </a:xfrm>
        </p:spPr>
        <p:txBody>
          <a:bodyPr vert="horz" lIns="91440" tIns="45720" rIns="91440" bIns="45720" rtlCol="0" anchor="ctr">
            <a:normAutofit/>
          </a:bodyPr>
          <a:lstStyle/>
          <a:p>
            <a:pPr>
              <a:spcAft>
                <a:spcPts val="600"/>
              </a:spcAft>
              <a:defRPr/>
            </a:pPr>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49735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2ACE067C-AB3C-4AC6-B478-FB90897C26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040" b="26487"/>
          <a:stretch/>
        </p:blipFill>
        <p:spPr>
          <a:xfrm>
            <a:off x="4639056" y="10"/>
            <a:ext cx="7552944" cy="6857990"/>
          </a:xfrm>
          <a:prstGeom prst="rect">
            <a:avLst/>
          </a:prstGeom>
          <a:effectLst/>
        </p:spPr>
      </p:pic>
      <p:sp>
        <p:nvSpPr>
          <p:cNvPr id="4" name="Title 3"/>
          <p:cNvSpPr>
            <a:spLocks noGrp="1"/>
          </p:cNvSpPr>
          <p:nvPr>
            <p:ph type="title"/>
          </p:nvPr>
        </p:nvSpPr>
        <p:spPr>
          <a:xfrm>
            <a:off x="648929" y="629266"/>
            <a:ext cx="3651467" cy="1676603"/>
          </a:xfrm>
        </p:spPr>
        <p:txBody>
          <a:bodyPr>
            <a:normAutofit/>
          </a:bodyPr>
          <a:lstStyle/>
          <a:p>
            <a:r>
              <a:rPr lang="en-US" b="1"/>
              <a:t>Conflict-Based Ethics</a:t>
            </a:r>
          </a:p>
        </p:txBody>
      </p:sp>
      <p:sp>
        <p:nvSpPr>
          <p:cNvPr id="5" name="Content Placeholder 4"/>
          <p:cNvSpPr>
            <a:spLocks noGrp="1"/>
          </p:cNvSpPr>
          <p:nvPr>
            <p:ph idx="1"/>
          </p:nvPr>
        </p:nvSpPr>
        <p:spPr>
          <a:xfrm>
            <a:off x="648931" y="2438400"/>
            <a:ext cx="3651466" cy="3785419"/>
          </a:xfrm>
        </p:spPr>
        <p:txBody>
          <a:bodyPr>
            <a:normAutofit lnSpcReduction="10000"/>
          </a:bodyPr>
          <a:lstStyle/>
          <a:p>
            <a:pPr marL="0" indent="0">
              <a:buNone/>
            </a:pPr>
            <a:r>
              <a:rPr lang="en-US" sz="2800" b="1" dirty="0"/>
              <a:t>Focuses on: </a:t>
            </a:r>
          </a:p>
          <a:p>
            <a:pPr marL="0" indent="0">
              <a:buNone/>
            </a:pPr>
            <a:r>
              <a:rPr lang="en-US" sz="2800" b="1" dirty="0"/>
              <a:t>Obligation or duty</a:t>
            </a:r>
          </a:p>
          <a:p>
            <a:pPr marL="0" indent="0">
              <a:buNone/>
            </a:pPr>
            <a:r>
              <a:rPr lang="en-US" sz="2800" b="1" dirty="0"/>
              <a:t>Permissibility </a:t>
            </a:r>
          </a:p>
          <a:p>
            <a:pPr marL="0" indent="0">
              <a:buNone/>
            </a:pPr>
            <a:endParaRPr lang="en-US" sz="2800" dirty="0"/>
          </a:p>
          <a:p>
            <a:pPr marL="0" indent="0">
              <a:buNone/>
            </a:pPr>
            <a:r>
              <a:rPr lang="en-US" sz="2800" b="1" i="1" dirty="0"/>
              <a:t>Examples</a:t>
            </a:r>
            <a:r>
              <a:rPr lang="en-US" sz="2800" i="1" dirty="0"/>
              <a:t>:  </a:t>
            </a:r>
          </a:p>
          <a:p>
            <a:pPr marL="0" indent="0">
              <a:buNone/>
            </a:pPr>
            <a:r>
              <a:rPr lang="en-US" sz="2800" i="1" dirty="0"/>
              <a:t>Do we have a moral obligation to protect the environment?  </a:t>
            </a:r>
          </a:p>
          <a:p>
            <a:pPr marL="0" indent="0">
              <a:buNone/>
            </a:pPr>
            <a:endParaRPr lang="en-US" sz="1800" i="1" dirty="0"/>
          </a:p>
          <a:p>
            <a:pPr marL="0" indent="0">
              <a:buNone/>
            </a:pPr>
            <a:endParaRPr lang="en-US" sz="1800" dirty="0"/>
          </a:p>
        </p:txBody>
      </p:sp>
    </p:spTree>
    <p:extLst>
      <p:ext uri="{BB962C8B-B14F-4D97-AF65-F5344CB8AC3E}">
        <p14:creationId xmlns:p14="http://schemas.microsoft.com/office/powerpoint/2010/main" val="250170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5" name="Rectangle 14">
            <a:extLst>
              <a:ext uri="{FF2B5EF4-FFF2-40B4-BE49-F238E27FC236}">
                <a16:creationId xmlns:a16="http://schemas.microsoft.com/office/drawing/2014/main" id="{787900AF-3ED0-4C02-A309-3984EBBD202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0">
            <a:extLst>
              <a:ext uri="{FF2B5EF4-FFF2-40B4-BE49-F238E27FC236}">
                <a16:creationId xmlns:a16="http://schemas.microsoft.com/office/drawing/2014/main" id="{8DEDEE5C-3126-4336-A7D4-9277AF5A04B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9138" y="559407"/>
            <a:ext cx="5109725" cy="5739187"/>
          </a:xfrm>
          <a:prstGeom prst="roundRect">
            <a:avLst>
              <a:gd name="adj" fmla="val 0"/>
            </a:avLst>
          </a:prstGeom>
          <a:solidFill>
            <a:schemeClr val="bg1"/>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2AE994E4-DE92-49BA-B62B-70D08F2AE7D4}"/>
              </a:ext>
            </a:extLst>
          </p:cNvPr>
          <p:cNvPicPr>
            <a:picLocks noGrp="1" noChangeAspect="1"/>
          </p:cNvPicPr>
          <p:nvPr>
            <p:ph sz="half" idx="2"/>
          </p:nvPr>
        </p:nvPicPr>
        <p:blipFill rotWithShape="1">
          <a:blip r:embed="rId2"/>
          <a:srcRect l="30223" r="32673" b="1"/>
          <a:stretch/>
        </p:blipFill>
        <p:spPr>
          <a:xfrm>
            <a:off x="6752844" y="722376"/>
            <a:ext cx="4782312" cy="5413248"/>
          </a:xfrm>
          <a:prstGeom prst="rect">
            <a:avLst/>
          </a:prstGeom>
          <a:effectLst/>
        </p:spPr>
      </p:pic>
      <p:sp>
        <p:nvSpPr>
          <p:cNvPr id="2" name="Title 1"/>
          <p:cNvSpPr>
            <a:spLocks noGrp="1"/>
          </p:cNvSpPr>
          <p:nvPr>
            <p:ph type="title"/>
          </p:nvPr>
        </p:nvSpPr>
        <p:spPr>
          <a:xfrm>
            <a:off x="648929" y="638144"/>
            <a:ext cx="4953934" cy="1676603"/>
          </a:xfrm>
        </p:spPr>
        <p:txBody>
          <a:bodyPr vert="horz" lIns="91440" tIns="45720" rIns="91440" bIns="45720" rtlCol="0" anchor="ctr">
            <a:normAutofit/>
          </a:bodyPr>
          <a:lstStyle/>
          <a:p>
            <a:pPr>
              <a:lnSpc>
                <a:spcPct val="90000"/>
              </a:lnSpc>
            </a:pPr>
            <a:r>
              <a:rPr lang="en-US" sz="3700" b="1">
                <a:solidFill>
                  <a:schemeClr val="tx1"/>
                </a:solidFill>
              </a:rPr>
              <a:t>A Better Methodology:  Problem-Based Ethics</a:t>
            </a:r>
            <a:br>
              <a:rPr lang="en-US" sz="3700" b="1">
                <a:solidFill>
                  <a:schemeClr val="tx1"/>
                </a:solidFill>
              </a:rPr>
            </a:br>
            <a:endParaRPr lang="en-US" sz="3700" b="1">
              <a:solidFill>
                <a:schemeClr val="tx1"/>
              </a:solidFill>
            </a:endParaRPr>
          </a:p>
        </p:txBody>
      </p:sp>
      <p:sp>
        <p:nvSpPr>
          <p:cNvPr id="3" name="Content Placeholder 2"/>
          <p:cNvSpPr>
            <a:spLocks noGrp="1"/>
          </p:cNvSpPr>
          <p:nvPr>
            <p:ph sz="half" idx="1"/>
          </p:nvPr>
        </p:nvSpPr>
        <p:spPr>
          <a:xfrm>
            <a:off x="648931" y="1837038"/>
            <a:ext cx="4953932" cy="4380883"/>
          </a:xfrm>
        </p:spPr>
        <p:txBody>
          <a:bodyPr vert="horz" lIns="91440" tIns="45720" rIns="91440" bIns="45720" rtlCol="0">
            <a:noAutofit/>
          </a:bodyPr>
          <a:lstStyle/>
          <a:p>
            <a:pPr marL="0" indent="0">
              <a:buNone/>
            </a:pPr>
            <a:r>
              <a:rPr lang="en-US" sz="2800" b="1" dirty="0"/>
              <a:t>Begins with an agreed-upon premise </a:t>
            </a:r>
          </a:p>
          <a:p>
            <a:pPr marL="0" indent="0">
              <a:buNone/>
            </a:pPr>
            <a:endParaRPr lang="en-US" sz="2800" b="1" dirty="0"/>
          </a:p>
          <a:p>
            <a:pPr marL="0" indent="0">
              <a:buNone/>
            </a:pPr>
            <a:r>
              <a:rPr lang="en-US" sz="2800" b="1" dirty="0"/>
              <a:t>Proceeds toward a solution through concrete actions and policies.</a:t>
            </a:r>
          </a:p>
          <a:p>
            <a:pPr marL="0" indent="-228600"/>
            <a:endParaRPr lang="en-US" sz="2800" b="1" dirty="0"/>
          </a:p>
          <a:p>
            <a:pPr marL="0" indent="0">
              <a:buNone/>
            </a:pPr>
            <a:r>
              <a:rPr lang="en-US" sz="2800" b="1" dirty="0"/>
              <a:t>Example</a:t>
            </a:r>
            <a:r>
              <a:rPr lang="en-US" sz="2800" dirty="0"/>
              <a:t>:  </a:t>
            </a:r>
            <a:r>
              <a:rPr lang="en-US" sz="2800" i="1" dirty="0"/>
              <a:t>Given that climate change is a problem we must solve, what is the most ethical solution to the problem?  </a:t>
            </a:r>
          </a:p>
        </p:txBody>
      </p:sp>
      <p:sp>
        <p:nvSpPr>
          <p:cNvPr id="4" name="Date Placeholder 3"/>
          <p:cNvSpPr>
            <a:spLocks noGrp="1"/>
          </p:cNvSpPr>
          <p:nvPr>
            <p:ph type="dt" sz="half" idx="10"/>
          </p:nvPr>
        </p:nvSpPr>
        <p:spPr>
          <a:xfrm>
            <a:off x="1170432" y="6356350"/>
            <a:ext cx="2860541" cy="365125"/>
          </a:xfrm>
        </p:spPr>
        <p:txBody>
          <a:bodyPr vert="horz" lIns="91440" tIns="45720" rIns="91440" bIns="45720" rtlCol="0" anchor="ctr">
            <a:normAutofit/>
          </a:bodyPr>
          <a:lstStyle/>
          <a:p>
            <a:pPr algn="l">
              <a:spcAft>
                <a:spcPts val="600"/>
              </a:spcAft>
              <a:defRPr/>
            </a:pPr>
            <a:endParaRPr lang="en-US" sz="1200" dirty="0">
              <a:solidFill>
                <a:prstClr val="black">
                  <a:tint val="75000"/>
                </a:prstClr>
              </a:solidFill>
              <a:latin typeface="Calibri" panose="020F0502020204030204"/>
            </a:endParaRPr>
          </a:p>
        </p:txBody>
      </p:sp>
      <p:sp>
        <p:nvSpPr>
          <p:cNvPr id="5" name="Footer Placeholder 4"/>
          <p:cNvSpPr>
            <a:spLocks noGrp="1"/>
          </p:cNvSpPr>
          <p:nvPr>
            <p:ph type="ftr" sz="quarter" idx="11"/>
          </p:nvPr>
        </p:nvSpPr>
        <p:spPr>
          <a:xfrm>
            <a:off x="6337426" y="6356350"/>
            <a:ext cx="5238801" cy="365125"/>
          </a:xfrm>
        </p:spPr>
        <p:txBody>
          <a:bodyPr vert="horz" lIns="91440" tIns="45720" rIns="91440" bIns="45720" rtlCol="0" anchor="ctr">
            <a:normAutofit/>
          </a:bodyPr>
          <a:lstStyle/>
          <a:p>
            <a:pPr algn="r">
              <a:spcAft>
                <a:spcPts val="600"/>
              </a:spcAft>
              <a:defRPr/>
            </a:pPr>
            <a:endParaRPr lang="en-US" sz="1200" kern="1200" dirty="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a:xfrm>
            <a:off x="292608" y="6356350"/>
            <a:ext cx="685800" cy="365125"/>
          </a:xfrm>
        </p:spPr>
        <p:txBody>
          <a:bodyPr vert="horz" lIns="91440" tIns="45720" rIns="91440" bIns="45720" rtlCol="0" anchor="ctr">
            <a:normAutofit/>
          </a:bodyPr>
          <a:lstStyle/>
          <a:p>
            <a:pPr>
              <a:spcAft>
                <a:spcPts val="600"/>
              </a:spcAft>
              <a:defRPr/>
            </a:pPr>
            <a:fld id="{9CD8D479-8942-46E8-A226-A4E01F7A105C}" type="slidenum">
              <a:rPr lang="en-US" sz="1200" smtClean="0">
                <a:solidFill>
                  <a:prstClr val="black">
                    <a:tint val="75000"/>
                  </a:prstClr>
                </a:solidFill>
                <a:latin typeface="Calibri" panose="020F0502020204030204"/>
              </a:rPr>
              <a:pPr>
                <a:spcAft>
                  <a:spcPts val="600"/>
                </a:spcAft>
                <a:defRPr/>
              </a:pPr>
              <a:t>15</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101053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9" name="Content Placeholder 8">
            <a:extLst>
              <a:ext uri="{FF2B5EF4-FFF2-40B4-BE49-F238E27FC236}">
                <a16:creationId xmlns:a16="http://schemas.microsoft.com/office/drawing/2014/main" id="{B214FF49-3DAF-431E-BF81-1FF6255D1643}"/>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8645" r="7840" b="-1"/>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16266F87-EDD4-4F22-AE4C-D6509C55E96C}"/>
              </a:ext>
            </a:extLst>
          </p:cNvPr>
          <p:cNvSpPr>
            <a:spLocks noGrp="1"/>
          </p:cNvSpPr>
          <p:nvPr>
            <p:ph type="title"/>
          </p:nvPr>
        </p:nvSpPr>
        <p:spPr>
          <a:xfrm>
            <a:off x="648929" y="629266"/>
            <a:ext cx="3651467" cy="1676603"/>
          </a:xfrm>
        </p:spPr>
        <p:txBody>
          <a:bodyPr vert="horz" lIns="91440" tIns="45720" rIns="91440" bIns="45720" rtlCol="0" anchor="ctr">
            <a:normAutofit/>
          </a:bodyPr>
          <a:lstStyle/>
          <a:p>
            <a:pPr>
              <a:lnSpc>
                <a:spcPct val="90000"/>
              </a:lnSpc>
            </a:pPr>
            <a:r>
              <a:rPr lang="en-US" sz="4400" b="1">
                <a:solidFill>
                  <a:schemeClr val="tx1"/>
                </a:solidFill>
              </a:rPr>
              <a:t>ETHICS</a:t>
            </a:r>
          </a:p>
        </p:txBody>
      </p:sp>
      <p:sp>
        <p:nvSpPr>
          <p:cNvPr id="7" name="Content Placeholder 6">
            <a:extLst>
              <a:ext uri="{FF2B5EF4-FFF2-40B4-BE49-F238E27FC236}">
                <a16:creationId xmlns:a16="http://schemas.microsoft.com/office/drawing/2014/main" id="{0279A99E-AF47-4192-AC22-7B75E9404D4C}"/>
              </a:ext>
            </a:extLst>
          </p:cNvPr>
          <p:cNvSpPr>
            <a:spLocks noGrp="1"/>
          </p:cNvSpPr>
          <p:nvPr>
            <p:ph sz="half" idx="2"/>
          </p:nvPr>
        </p:nvSpPr>
        <p:spPr>
          <a:xfrm>
            <a:off x="648931" y="1878228"/>
            <a:ext cx="3651466" cy="4345592"/>
          </a:xfrm>
        </p:spPr>
        <p:txBody>
          <a:bodyPr vert="horz" lIns="91440" tIns="45720" rIns="91440" bIns="45720" rtlCol="0">
            <a:normAutofit/>
          </a:bodyPr>
          <a:lstStyle/>
          <a:p>
            <a:pPr marL="0" indent="0">
              <a:buNone/>
            </a:pPr>
            <a:r>
              <a:rPr lang="en-US" sz="1700" b="1" dirty="0"/>
              <a:t>Students apply theoretical ethical approaches to </a:t>
            </a:r>
            <a:r>
              <a:rPr lang="en-US" sz="2400" b="1" dirty="0"/>
              <a:t>help solve local, practical problems </a:t>
            </a:r>
            <a:r>
              <a:rPr lang="en-US" sz="1700" b="1" dirty="0"/>
              <a:t>in areas like environmental sustainability, women's incarceration, and hunger and food distribution.  Students have opportunities to work directly with community partners to </a:t>
            </a:r>
            <a:r>
              <a:rPr lang="en-US" sz="2400" b="1" dirty="0"/>
              <a:t>understand the complex issues first-hand</a:t>
            </a:r>
            <a:r>
              <a:rPr lang="en-US" sz="1700" b="1" dirty="0"/>
              <a:t>, then reflect on their experiences and evaluate solutions.</a:t>
            </a:r>
          </a:p>
          <a:p>
            <a:pPr marL="0" indent="-228600"/>
            <a:endParaRPr lang="en-US" sz="1700" dirty="0"/>
          </a:p>
          <a:p>
            <a:pPr marL="0" indent="-228600"/>
            <a:r>
              <a:rPr lang="en-US" sz="1700" b="1" dirty="0"/>
              <a:t>Instructor</a:t>
            </a:r>
            <a:r>
              <a:rPr lang="en-US" sz="1700" dirty="0"/>
              <a:t>:  </a:t>
            </a:r>
            <a:r>
              <a:rPr lang="en-US" sz="1700" b="1" dirty="0"/>
              <a:t>Linda Cox</a:t>
            </a:r>
          </a:p>
          <a:p>
            <a:pPr marL="0" indent="-228600"/>
            <a:endParaRPr lang="en-US" sz="1700" dirty="0"/>
          </a:p>
        </p:txBody>
      </p:sp>
      <p:sp>
        <p:nvSpPr>
          <p:cNvPr id="4" name="Date Placeholder 3">
            <a:extLst>
              <a:ext uri="{FF2B5EF4-FFF2-40B4-BE49-F238E27FC236}">
                <a16:creationId xmlns:a16="http://schemas.microsoft.com/office/drawing/2014/main" id="{38D78EFD-7B54-443C-BB27-AA2FA76DE4C8}"/>
              </a:ext>
            </a:extLst>
          </p:cNvPr>
          <p:cNvSpPr>
            <a:spLocks noGrp="1"/>
          </p:cNvSpPr>
          <p:nvPr>
            <p:ph type="dt" sz="half" idx="10"/>
          </p:nvPr>
        </p:nvSpPr>
        <p:spPr>
          <a:xfrm>
            <a:off x="7991856" y="6356350"/>
            <a:ext cx="2660904" cy="365125"/>
          </a:xfrm>
        </p:spPr>
        <p:txBody>
          <a:bodyPr vert="horz" lIns="91440" tIns="45720" rIns="91440" bIns="45720" rtlCol="0" anchor="ctr">
            <a:normAutofit/>
          </a:bodyPr>
          <a:lstStyle/>
          <a:p>
            <a:pPr>
              <a:spcAft>
                <a:spcPts val="600"/>
              </a:spcAft>
              <a:defRPr/>
            </a:pPr>
            <a:endParaRPr lang="en-US" sz="1200" dirty="0">
              <a:solidFill>
                <a:srgbClr val="FFFFFF"/>
              </a:solidFill>
              <a:latin typeface="Calibri" panose="020F0502020204030204"/>
            </a:endParaRPr>
          </a:p>
        </p:txBody>
      </p:sp>
      <p:sp>
        <p:nvSpPr>
          <p:cNvPr id="5" name="Footer Placeholder 4">
            <a:extLst>
              <a:ext uri="{FF2B5EF4-FFF2-40B4-BE49-F238E27FC236}">
                <a16:creationId xmlns:a16="http://schemas.microsoft.com/office/drawing/2014/main" id="{47595C8C-3B52-44C1-B9C0-B28498FA9D88}"/>
              </a:ext>
            </a:extLst>
          </p:cNvPr>
          <p:cNvSpPr>
            <a:spLocks noGrp="1"/>
          </p:cNvSpPr>
          <p:nvPr>
            <p:ph type="ftr" sz="quarter" idx="11"/>
          </p:nvPr>
        </p:nvSpPr>
        <p:spPr>
          <a:xfrm>
            <a:off x="648929" y="6356350"/>
            <a:ext cx="3651466" cy="365125"/>
          </a:xfrm>
        </p:spPr>
        <p:txBody>
          <a:bodyPr vert="horz" lIns="91440" tIns="45720" rIns="91440" bIns="45720" rtlCol="0" anchor="ctr">
            <a:normAutofit/>
          </a:bodyPr>
          <a:lstStyle/>
          <a:p>
            <a:pPr>
              <a:spcAft>
                <a:spcPts val="600"/>
              </a:spcAft>
              <a:defRPr/>
            </a:pPr>
            <a:endParaRPr lang="en-US" sz="1200" kern="1200" dirty="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AC45C9C-40FE-4087-8AF9-4181000315D3}"/>
              </a:ext>
            </a:extLst>
          </p:cNvPr>
          <p:cNvSpPr>
            <a:spLocks noGrp="1"/>
          </p:cNvSpPr>
          <p:nvPr>
            <p:ph type="sldNum" sz="quarter" idx="12"/>
          </p:nvPr>
        </p:nvSpPr>
        <p:spPr>
          <a:xfrm>
            <a:off x="10853928" y="6356350"/>
            <a:ext cx="685800" cy="365125"/>
          </a:xfrm>
        </p:spPr>
        <p:txBody>
          <a:bodyPr vert="horz" lIns="91440" tIns="45720" rIns="91440" bIns="45720" rtlCol="0" anchor="ctr">
            <a:normAutofit/>
          </a:bodyPr>
          <a:lstStyle/>
          <a:p>
            <a:pPr algn="l">
              <a:spcAft>
                <a:spcPts val="600"/>
              </a:spcAft>
              <a:defRPr/>
            </a:pPr>
            <a:endParaRPr lang="en-US" sz="1200" dirty="0">
              <a:solidFill>
                <a:srgbClr val="FFFFFF"/>
              </a:solidFill>
              <a:latin typeface="Calibri" panose="020F0502020204030204"/>
            </a:endParaRPr>
          </a:p>
        </p:txBody>
      </p:sp>
    </p:spTree>
    <p:extLst>
      <p:ext uri="{BB962C8B-B14F-4D97-AF65-F5344CB8AC3E}">
        <p14:creationId xmlns:p14="http://schemas.microsoft.com/office/powerpoint/2010/main" val="231125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32" name="Rectangle 36">
            <a:extLst>
              <a:ext uri="{FF2B5EF4-FFF2-40B4-BE49-F238E27FC236}">
                <a16:creationId xmlns:a16="http://schemas.microsoft.com/office/drawing/2014/main" id="{A9F529C3-C941-49FD-8C67-82F134F64B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0586029-32A0-47E5-9AEC-AE3ABA6B94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16">
            <a:extLst>
              <a:ext uri="{FF2B5EF4-FFF2-40B4-BE49-F238E27FC236}">
                <a16:creationId xmlns:a16="http://schemas.microsoft.com/office/drawing/2014/main" id="{6C0D7756-B518-41C1-8339-172AC48A673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7917588" y="1707607"/>
            <a:ext cx="3701445" cy="4328068"/>
          </a:xfrm>
          <a:prstGeom prst="rect">
            <a:avLst/>
          </a:prstGeom>
        </p:spPr>
      </p:pic>
      <p:pic>
        <p:nvPicPr>
          <p:cNvPr id="21" name="Picture 20">
            <a:extLst>
              <a:ext uri="{FF2B5EF4-FFF2-40B4-BE49-F238E27FC236}">
                <a16:creationId xmlns:a16="http://schemas.microsoft.com/office/drawing/2014/main" id="{0532BE5C-97FE-4D03-9254-8DEB691E6E3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43466" y="1458098"/>
            <a:ext cx="7178167" cy="3122502"/>
          </a:xfrm>
          <a:prstGeom prst="rect">
            <a:avLst/>
          </a:prstGeom>
        </p:spPr>
      </p:pic>
      <p:cxnSp>
        <p:nvCxnSpPr>
          <p:cNvPr id="41" name="Straight Connector 40">
            <a:extLst>
              <a:ext uri="{FF2B5EF4-FFF2-40B4-BE49-F238E27FC236}">
                <a16:creationId xmlns:a16="http://schemas.microsoft.com/office/drawing/2014/main" id="{8C730EAB-A532-4295-A302-FB4B90DB9F5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01449368-6545-4C00-998C-EF4FAC289578}"/>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lgn="l">
              <a:spcAft>
                <a:spcPts val="600"/>
              </a:spcAft>
            </a:pPr>
            <a:endParaRPr lang="en-US" sz="1200" dirty="0">
              <a:solidFill>
                <a:schemeClr val="tx1">
                  <a:tint val="75000"/>
                </a:schemeClr>
              </a:solidFill>
            </a:endParaRPr>
          </a:p>
        </p:txBody>
      </p:sp>
      <p:sp>
        <p:nvSpPr>
          <p:cNvPr id="5" name="Footer Placeholder 4">
            <a:extLst>
              <a:ext uri="{FF2B5EF4-FFF2-40B4-BE49-F238E27FC236}">
                <a16:creationId xmlns:a16="http://schemas.microsoft.com/office/drawing/2014/main" id="{B0295CCB-99AE-4188-8A8B-4D35A7E04AD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endParaRPr lang="en-US" sz="1200" kern="1200" dirty="0">
              <a:solidFill>
                <a:schemeClr val="tx1">
                  <a:tint val="75000"/>
                </a:schemeClr>
              </a:solidFill>
              <a:latin typeface="+mn-lt"/>
              <a:ea typeface="+mn-ea"/>
              <a:cs typeface="+mn-cs"/>
            </a:endParaRPr>
          </a:p>
        </p:txBody>
      </p:sp>
      <p:sp>
        <p:nvSpPr>
          <p:cNvPr id="6" name="Slide Number Placeholder 5">
            <a:extLst>
              <a:ext uri="{FF2B5EF4-FFF2-40B4-BE49-F238E27FC236}">
                <a16:creationId xmlns:a16="http://schemas.microsoft.com/office/drawing/2014/main" id="{FC9C3064-51E8-4E0B-885C-21A26E991F3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endParaRPr lang="en-US" sz="1200" dirty="0">
              <a:solidFill>
                <a:schemeClr val="tx1">
                  <a:tint val="75000"/>
                </a:schemeClr>
              </a:solidFill>
            </a:endParaRPr>
          </a:p>
        </p:txBody>
      </p:sp>
    </p:spTree>
    <p:extLst>
      <p:ext uri="{BB962C8B-B14F-4D97-AF65-F5344CB8AC3E}">
        <p14:creationId xmlns:p14="http://schemas.microsoft.com/office/powerpoint/2010/main" val="15079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6" name="Rectangle 18">
            <a:extLst>
              <a:ext uri="{FF2B5EF4-FFF2-40B4-BE49-F238E27FC236}">
                <a16:creationId xmlns:a16="http://schemas.microsoft.com/office/drawing/2014/main" id="{765F4110-C0FC-4D61-ACD2-A7C950EAE9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0">
            <a:extLst>
              <a:ext uri="{FF2B5EF4-FFF2-40B4-BE49-F238E27FC236}">
                <a16:creationId xmlns:a16="http://schemas.microsoft.com/office/drawing/2014/main" id="{CC94CBDB-A76C-499E-95AB-C0A049E315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Content Placeholder 10">
            <a:extLst>
              <a:ext uri="{FF2B5EF4-FFF2-40B4-BE49-F238E27FC236}">
                <a16:creationId xmlns:a16="http://schemas.microsoft.com/office/drawing/2014/main" id="{FFB1E859-F913-4281-997D-59F309E2AED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19" r="9116" b="-2"/>
          <a:stretch/>
        </p:blipFill>
        <p:spPr>
          <a:xfrm>
            <a:off x="0" y="-1"/>
            <a:ext cx="4602317" cy="6874555"/>
          </a:xfrm>
          <a:prstGeom prst="rect">
            <a:avLst/>
          </a:prstGeom>
        </p:spPr>
      </p:pic>
      <p:pic>
        <p:nvPicPr>
          <p:cNvPr id="12" name="Picture 11">
            <a:extLst>
              <a:ext uri="{FF2B5EF4-FFF2-40B4-BE49-F238E27FC236}">
                <a16:creationId xmlns:a16="http://schemas.microsoft.com/office/drawing/2014/main" id="{3897D56B-8785-4C76-87F9-4E135D2E939A}"/>
              </a:ext>
            </a:extLst>
          </p:cNvPr>
          <p:cNvPicPr>
            <a:picLocks noChangeAspect="1"/>
          </p:cNvPicPr>
          <p:nvPr/>
        </p:nvPicPr>
        <p:blipFill rotWithShape="1">
          <a:blip r:embed="rId3">
            <a:extLst>
              <a:ext uri="{28A0092B-C50C-407E-A947-70E740481C1C}">
                <a14:useLocalDpi xmlns:a14="http://schemas.microsoft.com/office/drawing/2010/main" val="0"/>
              </a:ext>
            </a:extLst>
          </a:blip>
          <a:srcRect t="4934" r="2" b="9566"/>
          <a:stretch/>
        </p:blipFill>
        <p:spPr>
          <a:xfrm>
            <a:off x="4654296" y="299363"/>
            <a:ext cx="7217085" cy="3008188"/>
          </a:xfrm>
          <a:prstGeom prst="rect">
            <a:avLst/>
          </a:prstGeom>
        </p:spPr>
      </p:pic>
      <p:sp>
        <p:nvSpPr>
          <p:cNvPr id="8" name="Title 7">
            <a:extLst>
              <a:ext uri="{FF2B5EF4-FFF2-40B4-BE49-F238E27FC236}">
                <a16:creationId xmlns:a16="http://schemas.microsoft.com/office/drawing/2014/main" id="{40A373B7-3DF9-42DB-8128-DA7EC25A8C68}"/>
              </a:ext>
            </a:extLst>
          </p:cNvPr>
          <p:cNvSpPr>
            <a:spLocks noGrp="1"/>
          </p:cNvSpPr>
          <p:nvPr>
            <p:ph type="title"/>
          </p:nvPr>
        </p:nvSpPr>
        <p:spPr>
          <a:xfrm>
            <a:off x="5021821" y="3812954"/>
            <a:ext cx="6465287" cy="2266570"/>
          </a:xfrm>
        </p:spPr>
        <p:txBody>
          <a:bodyPr vert="horz" lIns="91440" tIns="45720" rIns="91440" bIns="45720" rtlCol="0" anchor="b">
            <a:normAutofit fontScale="90000"/>
          </a:bodyPr>
          <a:lstStyle/>
          <a:p>
            <a:pPr>
              <a:lnSpc>
                <a:spcPct val="90000"/>
              </a:lnSpc>
            </a:pPr>
            <a:r>
              <a:rPr lang="en-US" i="1" kern="1200" dirty="0">
                <a:solidFill>
                  <a:schemeClr val="bg1"/>
                </a:solidFill>
                <a:latin typeface="+mj-lt"/>
                <a:ea typeface="+mj-ea"/>
                <a:cs typeface="+mj-cs"/>
              </a:rPr>
              <a:t>Connecting children with their incarcerated mothers through the joy of literature</a:t>
            </a:r>
            <a:br>
              <a:rPr lang="en-US" kern="1200" dirty="0">
                <a:solidFill>
                  <a:schemeClr val="bg1"/>
                </a:solidFill>
                <a:latin typeface="+mj-lt"/>
                <a:ea typeface="+mj-ea"/>
                <a:cs typeface="+mj-cs"/>
              </a:rPr>
            </a:br>
            <a:br>
              <a:rPr lang="en-US" kern="1200" dirty="0">
                <a:solidFill>
                  <a:schemeClr val="bg1"/>
                </a:solidFill>
                <a:latin typeface="+mj-lt"/>
                <a:ea typeface="+mj-ea"/>
                <a:cs typeface="+mj-cs"/>
              </a:rPr>
            </a:br>
            <a:endParaRPr lang="en-US" kern="1200" dirty="0">
              <a:solidFill>
                <a:schemeClr val="bg1"/>
              </a:solidFill>
              <a:latin typeface="+mj-lt"/>
              <a:ea typeface="+mj-ea"/>
              <a:cs typeface="+mj-cs"/>
            </a:endParaRPr>
          </a:p>
        </p:txBody>
      </p:sp>
      <p:sp>
        <p:nvSpPr>
          <p:cNvPr id="4" name="Date Placeholder 3">
            <a:extLst>
              <a:ext uri="{FF2B5EF4-FFF2-40B4-BE49-F238E27FC236}">
                <a16:creationId xmlns:a16="http://schemas.microsoft.com/office/drawing/2014/main" id="{2C79C133-BCAD-40A2-8210-C56AE75A42F1}"/>
              </a:ext>
            </a:extLst>
          </p:cNvPr>
          <p:cNvSpPr>
            <a:spLocks noGrp="1"/>
          </p:cNvSpPr>
          <p:nvPr>
            <p:ph type="dt" sz="half" idx="10"/>
          </p:nvPr>
        </p:nvSpPr>
        <p:spPr>
          <a:xfrm>
            <a:off x="317635" y="6536267"/>
            <a:ext cx="2743200" cy="306928"/>
          </a:xfrm>
        </p:spPr>
        <p:txBody>
          <a:bodyPr vert="horz" lIns="91440" tIns="45720" rIns="91440" bIns="45720" rtlCol="0" anchor="ctr">
            <a:normAutofit/>
          </a:bodyPr>
          <a:lstStyle/>
          <a:p>
            <a:pPr algn="l">
              <a:spcAft>
                <a:spcPts val="600"/>
              </a:spcAft>
            </a:pPr>
            <a:endParaRPr lang="en-US" sz="1200" dirty="0">
              <a:solidFill>
                <a:schemeClr val="tx1">
                  <a:tint val="75000"/>
                </a:schemeClr>
              </a:solidFill>
            </a:endParaRPr>
          </a:p>
        </p:txBody>
      </p:sp>
      <p:sp>
        <p:nvSpPr>
          <p:cNvPr id="5" name="Footer Placeholder 4">
            <a:extLst>
              <a:ext uri="{FF2B5EF4-FFF2-40B4-BE49-F238E27FC236}">
                <a16:creationId xmlns:a16="http://schemas.microsoft.com/office/drawing/2014/main" id="{063F0F7F-1802-43CE-A0DB-51BA98A20132}"/>
              </a:ext>
            </a:extLst>
          </p:cNvPr>
          <p:cNvSpPr>
            <a:spLocks noGrp="1"/>
          </p:cNvSpPr>
          <p:nvPr>
            <p:ph type="ftr" sz="quarter" idx="11"/>
          </p:nvPr>
        </p:nvSpPr>
        <p:spPr>
          <a:xfrm>
            <a:off x="3649579" y="6536267"/>
            <a:ext cx="4892842" cy="306928"/>
          </a:xfrm>
        </p:spPr>
        <p:txBody>
          <a:bodyPr vert="horz" lIns="91440" tIns="45720" rIns="91440" bIns="45720" rtlCol="0" anchor="ctr">
            <a:normAutofit/>
          </a:bodyPr>
          <a:lstStyle/>
          <a:p>
            <a:pPr algn="ctr">
              <a:spcAft>
                <a:spcPts val="600"/>
              </a:spcAft>
            </a:pPr>
            <a:endParaRPr lang="en-US" sz="1200" kern="1200" dirty="0">
              <a:solidFill>
                <a:schemeClr val="tx1">
                  <a:tint val="75000"/>
                </a:schemeClr>
              </a:solidFill>
              <a:latin typeface="+mn-lt"/>
              <a:ea typeface="+mn-ea"/>
              <a:cs typeface="+mn-cs"/>
            </a:endParaRPr>
          </a:p>
        </p:txBody>
      </p:sp>
      <p:sp>
        <p:nvSpPr>
          <p:cNvPr id="6" name="Slide Number Placeholder 5">
            <a:extLst>
              <a:ext uri="{FF2B5EF4-FFF2-40B4-BE49-F238E27FC236}">
                <a16:creationId xmlns:a16="http://schemas.microsoft.com/office/drawing/2014/main" id="{2C609F2C-F920-46C5-BF3A-6F24B077BBC3}"/>
              </a:ext>
            </a:extLst>
          </p:cNvPr>
          <p:cNvSpPr>
            <a:spLocks noGrp="1"/>
          </p:cNvSpPr>
          <p:nvPr>
            <p:ph type="sldNum" sz="quarter" idx="12"/>
          </p:nvPr>
        </p:nvSpPr>
        <p:spPr>
          <a:xfrm>
            <a:off x="9057372" y="6536267"/>
            <a:ext cx="2743200" cy="306928"/>
          </a:xfrm>
        </p:spPr>
        <p:txBody>
          <a:bodyPr vert="horz" lIns="91440" tIns="45720" rIns="91440" bIns="45720" rtlCol="0" anchor="ctr">
            <a:normAutofit/>
          </a:bodyPr>
          <a:lstStyle/>
          <a:p>
            <a:pPr>
              <a:spcAft>
                <a:spcPts val="600"/>
              </a:spcAft>
            </a:pPr>
            <a:endParaRPr lang="en-US" sz="1200" dirty="0">
              <a:solidFill>
                <a:schemeClr val="tx1">
                  <a:tint val="75000"/>
                </a:schemeClr>
              </a:solidFill>
            </a:endParaRPr>
          </a:p>
        </p:txBody>
      </p:sp>
    </p:spTree>
    <p:extLst>
      <p:ext uri="{BB962C8B-B14F-4D97-AF65-F5344CB8AC3E}">
        <p14:creationId xmlns:p14="http://schemas.microsoft.com/office/powerpoint/2010/main" val="8784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5E208-2540-40AC-8C73-63E34734073D}"/>
              </a:ext>
            </a:extLst>
          </p:cNvPr>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93131" y="25947"/>
            <a:ext cx="9588844" cy="6832053"/>
          </a:xfrm>
        </p:spPr>
      </p:pic>
    </p:spTree>
    <p:extLst>
      <p:ext uri="{BB962C8B-B14F-4D97-AF65-F5344CB8AC3E}">
        <p14:creationId xmlns:p14="http://schemas.microsoft.com/office/powerpoint/2010/main" val="29528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1183566"/>
          </a:xfrm>
        </p:spPr>
        <p:txBody>
          <a:bodyPr>
            <a:normAutofit/>
          </a:bodyPr>
          <a:lstStyle/>
          <a:p>
            <a:r>
              <a:rPr lang="en-US" sz="5400" b="1"/>
              <a:t>Service-Learning:</a:t>
            </a:r>
            <a:endParaRPr lang="en-US" sz="5400" b="1" dirty="0"/>
          </a:p>
        </p:txBody>
      </p:sp>
      <p:sp>
        <p:nvSpPr>
          <p:cNvPr id="3" name="Subtitle 2"/>
          <p:cNvSpPr>
            <a:spLocks noGrp="1"/>
          </p:cNvSpPr>
          <p:nvPr>
            <p:ph idx="1"/>
          </p:nvPr>
        </p:nvSpPr>
        <p:spPr>
          <a:xfrm>
            <a:off x="1410027" y="1566001"/>
            <a:ext cx="9371948" cy="4620682"/>
          </a:xfrm>
        </p:spPr>
        <p:txBody>
          <a:bodyPr>
            <a:normAutofit/>
          </a:bodyPr>
          <a:lstStyle/>
          <a:p>
            <a:pPr marL="0" indent="0">
              <a:buNone/>
            </a:pPr>
            <a:br>
              <a:rPr lang="en-US" dirty="0"/>
            </a:br>
            <a:endParaRPr lang="en-US" dirty="0"/>
          </a:p>
          <a:p>
            <a:pPr marL="0" indent="0" algn="l">
              <a:buNone/>
            </a:pPr>
            <a:r>
              <a:rPr lang="en-US" sz="3200" dirty="0"/>
              <a:t>Service learning combines </a:t>
            </a:r>
            <a:r>
              <a:rPr lang="en-US" sz="3200" b="1" dirty="0"/>
              <a:t>community service </a:t>
            </a:r>
            <a:r>
              <a:rPr lang="en-US" sz="3200" dirty="0"/>
              <a:t>with </a:t>
            </a:r>
            <a:r>
              <a:rPr lang="en-US" sz="3200" b="1" dirty="0"/>
              <a:t>academic instruction</a:t>
            </a:r>
            <a:r>
              <a:rPr lang="en-US" sz="3200" dirty="0"/>
              <a:t>, focusing on critical, reflective thinking and personal and civic responsibility. </a:t>
            </a:r>
          </a:p>
          <a:p>
            <a:pPr marL="0" indent="0">
              <a:buNone/>
            </a:pPr>
            <a:r>
              <a:rPr lang="en-US" dirty="0"/>
              <a:t>--</a:t>
            </a:r>
            <a:r>
              <a:rPr lang="en-US" b="1" dirty="0"/>
              <a:t>The American Association of Community Colleges (AACC)</a:t>
            </a:r>
            <a:endParaRPr lang="en-US" dirty="0"/>
          </a:p>
          <a:p>
            <a:endParaRPr lang="en-US" dirty="0"/>
          </a:p>
        </p:txBody>
      </p:sp>
    </p:spTree>
    <p:extLst>
      <p:ext uri="{BB962C8B-B14F-4D97-AF65-F5344CB8AC3E}">
        <p14:creationId xmlns:p14="http://schemas.microsoft.com/office/powerpoint/2010/main" val="120307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8" name="Content Placeholder 7" descr="A large green field with trees in the background&#10;&#10;Description generated with very high confidence">
            <a:extLst>
              <a:ext uri="{FF2B5EF4-FFF2-40B4-BE49-F238E27FC236}">
                <a16:creationId xmlns:a16="http://schemas.microsoft.com/office/drawing/2014/main" id="{DFD6925C-6305-4C5E-B023-A5E4A4B3BDF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475" b="619"/>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683ED4-1E3E-434C-938A-FF282182596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lnSpc>
                <a:spcPct val="90000"/>
              </a:lnSpc>
            </a:pPr>
            <a:r>
              <a:rPr lang="en-US" sz="3600">
                <a:solidFill>
                  <a:schemeClr val="bg1"/>
                </a:solidFill>
              </a:rPr>
              <a:t>ACC Office of Energy and Sustainability</a:t>
            </a:r>
          </a:p>
        </p:txBody>
      </p:sp>
      <p:sp>
        <p:nvSpPr>
          <p:cNvPr id="4" name="Date Placeholder 3">
            <a:extLst>
              <a:ext uri="{FF2B5EF4-FFF2-40B4-BE49-F238E27FC236}">
                <a16:creationId xmlns:a16="http://schemas.microsoft.com/office/drawing/2014/main" id="{AE737AD6-7D90-4EA3-8E93-F362D51094BA}"/>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lgn="l" defTabSz="457200">
              <a:spcAft>
                <a:spcPts val="600"/>
              </a:spcAft>
            </a:pPr>
            <a:endParaRPr lang="en-US" sz="1200" dirty="0">
              <a:solidFill>
                <a:srgbClr val="FFFFFF"/>
              </a:solidFill>
            </a:endParaRPr>
          </a:p>
        </p:txBody>
      </p:sp>
      <p:sp>
        <p:nvSpPr>
          <p:cNvPr id="5" name="Footer Placeholder 4">
            <a:extLst>
              <a:ext uri="{FF2B5EF4-FFF2-40B4-BE49-F238E27FC236}">
                <a16:creationId xmlns:a16="http://schemas.microsoft.com/office/drawing/2014/main" id="{0D202471-CC25-4FAA-A5B8-D3CCA169A78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457200">
              <a:spcAft>
                <a:spcPts val="600"/>
              </a:spcAft>
            </a:pPr>
            <a:r>
              <a:rPr lang="en-US" sz="1200" kern="1200" dirty="0" err="1">
                <a:solidFill>
                  <a:srgbClr val="FFFFFF"/>
                </a:solidFill>
                <a:latin typeface="+mn-lt"/>
                <a:ea typeface="+mn-ea"/>
                <a:cs typeface="+mn-cs"/>
              </a:rPr>
              <a:t>SkitterPhoto</a:t>
            </a:r>
            <a:endParaRPr lang="en-US" sz="1200" kern="1200" dirty="0">
              <a:solidFill>
                <a:srgbClr val="FFFFFF"/>
              </a:solidFill>
              <a:latin typeface="+mn-lt"/>
              <a:ea typeface="+mn-ea"/>
              <a:cs typeface="+mn-cs"/>
            </a:endParaRPr>
          </a:p>
        </p:txBody>
      </p:sp>
      <p:sp>
        <p:nvSpPr>
          <p:cNvPr id="6" name="Slide Number Placeholder 5">
            <a:extLst>
              <a:ext uri="{FF2B5EF4-FFF2-40B4-BE49-F238E27FC236}">
                <a16:creationId xmlns:a16="http://schemas.microsoft.com/office/drawing/2014/main" id="{2FD7C635-7296-4007-9595-15A5E5F7AA5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endParaRPr lang="en-US" sz="1200" dirty="0">
              <a:solidFill>
                <a:srgbClr val="FFFFFF"/>
              </a:solidFill>
            </a:endParaRPr>
          </a:p>
        </p:txBody>
      </p:sp>
    </p:spTree>
    <p:extLst>
      <p:ext uri="{BB962C8B-B14F-4D97-AF65-F5344CB8AC3E}">
        <p14:creationId xmlns:p14="http://schemas.microsoft.com/office/powerpoint/2010/main" val="246321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8" name="Content Placeholder 7" descr="A tree on a beach&#10;&#10;Description generated with very high confidence">
            <a:extLst>
              <a:ext uri="{FF2B5EF4-FFF2-40B4-BE49-F238E27FC236}">
                <a16:creationId xmlns:a16="http://schemas.microsoft.com/office/drawing/2014/main" id="{5D518C74-7D25-4F10-AEA5-0564D7A7C92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7582"/>
          <a:stretch/>
        </p:blipFill>
        <p:spPr>
          <a:xfrm>
            <a:off x="20" y="10"/>
            <a:ext cx="12191980" cy="6857990"/>
          </a:xfrm>
          <a:prstGeom prst="rect">
            <a:avLst/>
          </a:prstGeom>
        </p:spPr>
      </p:pic>
      <p:sp>
        <p:nvSpPr>
          <p:cNvPr id="33" name="Rectangle 25">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27">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29">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50B51BC-2F21-49B0-97E8-1591FCF0E6E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lnSpc>
                <a:spcPct val="90000"/>
              </a:lnSpc>
            </a:pPr>
            <a:r>
              <a:rPr lang="en-US" sz="3600">
                <a:solidFill>
                  <a:schemeClr val="bg1"/>
                </a:solidFill>
              </a:rPr>
              <a:t>Water usage at Pinnacle Campus</a:t>
            </a:r>
            <a:endParaRPr lang="en-US" sz="3600" dirty="0">
              <a:solidFill>
                <a:schemeClr val="bg1"/>
              </a:solidFill>
            </a:endParaRPr>
          </a:p>
        </p:txBody>
      </p:sp>
      <p:sp>
        <p:nvSpPr>
          <p:cNvPr id="4" name="Date Placeholder 3">
            <a:extLst>
              <a:ext uri="{FF2B5EF4-FFF2-40B4-BE49-F238E27FC236}">
                <a16:creationId xmlns:a16="http://schemas.microsoft.com/office/drawing/2014/main" id="{36251BCF-9A10-4F0E-A870-2FF0601F5FEB}"/>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lgn="l" defTabSz="457200">
              <a:spcAft>
                <a:spcPts val="600"/>
              </a:spcAft>
            </a:pPr>
            <a:endParaRPr lang="en-US" sz="1200" dirty="0">
              <a:solidFill>
                <a:srgbClr val="FFFFFF"/>
              </a:solidFill>
            </a:endParaRPr>
          </a:p>
        </p:txBody>
      </p:sp>
      <p:sp>
        <p:nvSpPr>
          <p:cNvPr id="5" name="Footer Placeholder 4">
            <a:extLst>
              <a:ext uri="{FF2B5EF4-FFF2-40B4-BE49-F238E27FC236}">
                <a16:creationId xmlns:a16="http://schemas.microsoft.com/office/drawing/2014/main" id="{74F61318-60F5-4641-B08C-F57F505A505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457200">
              <a:spcAft>
                <a:spcPts val="600"/>
              </a:spcAft>
            </a:pPr>
            <a:r>
              <a:rPr lang="en-US" sz="1200" kern="1200" dirty="0" err="1">
                <a:solidFill>
                  <a:srgbClr val="FFFFFF"/>
                </a:solidFill>
                <a:latin typeface="+mn-lt"/>
                <a:ea typeface="+mn-ea"/>
                <a:cs typeface="+mn-cs"/>
              </a:rPr>
              <a:t>Pixabay</a:t>
            </a:r>
            <a:endParaRPr lang="en-US" sz="1200" kern="1200" dirty="0">
              <a:solidFill>
                <a:srgbClr val="FFFFFF"/>
              </a:solidFill>
              <a:latin typeface="+mn-lt"/>
              <a:ea typeface="+mn-ea"/>
              <a:cs typeface="+mn-cs"/>
            </a:endParaRPr>
          </a:p>
        </p:txBody>
      </p:sp>
      <p:sp>
        <p:nvSpPr>
          <p:cNvPr id="6" name="Slide Number Placeholder 5">
            <a:extLst>
              <a:ext uri="{FF2B5EF4-FFF2-40B4-BE49-F238E27FC236}">
                <a16:creationId xmlns:a16="http://schemas.microsoft.com/office/drawing/2014/main" id="{AB571A71-B201-46A4-9401-26A4218E69B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endParaRPr lang="en-US" sz="1200" dirty="0">
              <a:solidFill>
                <a:srgbClr val="FFFFFF"/>
              </a:solidFill>
            </a:endParaRPr>
          </a:p>
        </p:txBody>
      </p:sp>
    </p:spTree>
    <p:extLst>
      <p:ext uri="{BB962C8B-B14F-4D97-AF65-F5344CB8AC3E}">
        <p14:creationId xmlns:p14="http://schemas.microsoft.com/office/powerpoint/2010/main" val="403911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E77554-4EA3-4EF5-90C5-0665AA59145B}"/>
              </a:ext>
            </a:extLst>
          </p:cNvPr>
          <p:cNvSpPr>
            <a:spLocks noGrp="1"/>
          </p:cNvSpPr>
          <p:nvPr>
            <p:ph type="title"/>
          </p:nvPr>
        </p:nvSpPr>
        <p:spPr>
          <a:xfrm>
            <a:off x="833002" y="365125"/>
            <a:ext cx="10520702" cy="1325563"/>
          </a:xfrm>
        </p:spPr>
        <p:txBody>
          <a:bodyPr>
            <a:normAutofit/>
          </a:bodyPr>
          <a:lstStyle/>
          <a:p>
            <a:r>
              <a:rPr lang="en-US" dirty="0"/>
              <a:t>Students decide on an ethical question.</a:t>
            </a:r>
          </a:p>
        </p:txBody>
      </p:sp>
      <p:graphicFrame>
        <p:nvGraphicFramePr>
          <p:cNvPr id="8" name="Content Placeholder 2"/>
          <p:cNvGraphicFramePr>
            <a:graphicFrameLocks noGrp="1"/>
          </p:cNvGraphicFramePr>
          <p:nvPr>
            <p:ph idx="1"/>
            <p:extLst>
              <p:ext uri="{D42A27DB-BD31-4B8C-83A1-F6EECF244321}">
                <p14:modId xmlns:p14="http://schemas.microsoft.com/office/powerpoint/2010/main" val="1148204028"/>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2CB29B7F-AD65-4A6F-B65F-6AF9A59D1F9F}"/>
              </a:ext>
            </a:extLst>
          </p:cNvPr>
          <p:cNvSpPr>
            <a:spLocks noGrp="1"/>
          </p:cNvSpPr>
          <p:nvPr>
            <p:ph type="dt" sz="half" idx="10"/>
          </p:nvPr>
        </p:nvSpPr>
        <p:spPr>
          <a:xfrm>
            <a:off x="838200" y="6356350"/>
            <a:ext cx="2743200" cy="365125"/>
          </a:xfrm>
        </p:spPr>
        <p:txBody>
          <a:bodyPr>
            <a:normAutofit/>
          </a:bodyPr>
          <a:lstStyle/>
          <a:p>
            <a:pPr>
              <a:spcAft>
                <a:spcPts val="600"/>
              </a:spcAft>
            </a:pPr>
            <a:endParaRPr lang="en-US" dirty="0">
              <a:solidFill>
                <a:schemeClr val="tx1">
                  <a:alpha val="80000"/>
                </a:schemeClr>
              </a:solidFill>
            </a:endParaRPr>
          </a:p>
        </p:txBody>
      </p:sp>
      <p:sp>
        <p:nvSpPr>
          <p:cNvPr id="5" name="Footer Placeholder 4">
            <a:extLst>
              <a:ext uri="{FF2B5EF4-FFF2-40B4-BE49-F238E27FC236}">
                <a16:creationId xmlns:a16="http://schemas.microsoft.com/office/drawing/2014/main" id="{9F6E5A37-2BAB-4985-8E62-FEEA6041B6A2}"/>
              </a:ext>
            </a:extLst>
          </p:cNvPr>
          <p:cNvSpPr>
            <a:spLocks noGrp="1"/>
          </p:cNvSpPr>
          <p:nvPr>
            <p:ph type="ftr" sz="quarter" idx="11"/>
          </p:nvPr>
        </p:nvSpPr>
        <p:spPr>
          <a:xfrm>
            <a:off x="4038600" y="6356350"/>
            <a:ext cx="4114800" cy="365125"/>
          </a:xfrm>
        </p:spPr>
        <p:txBody>
          <a:bodyPr anchor="ctr">
            <a:normAutofit/>
          </a:bodyPr>
          <a:lstStyle/>
          <a:p>
            <a:pPr>
              <a:spcAft>
                <a:spcPts val="600"/>
              </a:spcAft>
            </a:pPr>
            <a:endParaRPr lang="en-US" dirty="0">
              <a:solidFill>
                <a:schemeClr val="tx1">
                  <a:alpha val="80000"/>
                </a:schemeClr>
              </a:solidFill>
            </a:endParaRPr>
          </a:p>
        </p:txBody>
      </p:sp>
      <p:sp>
        <p:nvSpPr>
          <p:cNvPr id="6" name="Slide Number Placeholder 5">
            <a:extLst>
              <a:ext uri="{FF2B5EF4-FFF2-40B4-BE49-F238E27FC236}">
                <a16:creationId xmlns:a16="http://schemas.microsoft.com/office/drawing/2014/main" id="{467EA1CA-2462-4C48-8B8B-0DEA35FBEB23}"/>
              </a:ext>
            </a:extLst>
          </p:cNvPr>
          <p:cNvSpPr>
            <a:spLocks noGrp="1"/>
          </p:cNvSpPr>
          <p:nvPr>
            <p:ph type="sldNum" sz="quarter" idx="12"/>
          </p:nvPr>
        </p:nvSpPr>
        <p:spPr>
          <a:xfrm>
            <a:off x="8610600" y="6356350"/>
            <a:ext cx="2743200" cy="365125"/>
          </a:xfrm>
        </p:spPr>
        <p:txBody>
          <a:bodyPr anchor="ctr">
            <a:normAutofit/>
          </a:bodyPr>
          <a:lstStyle/>
          <a:p>
            <a:pPr>
              <a:spcAft>
                <a:spcPts val="600"/>
              </a:spcAft>
            </a:pPr>
            <a:endParaRPr lang="en-US" dirty="0">
              <a:solidFill>
                <a:schemeClr val="tx1">
                  <a:alpha val="80000"/>
                </a:schemeClr>
              </a:solidFill>
            </a:endParaRPr>
          </a:p>
        </p:txBody>
      </p:sp>
    </p:spTree>
    <p:extLst>
      <p:ext uri="{BB962C8B-B14F-4D97-AF65-F5344CB8AC3E}">
        <p14:creationId xmlns:p14="http://schemas.microsoft.com/office/powerpoint/2010/main" val="10124721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t="13105" b="14314"/>
          <a:stretch/>
        </p:blipFill>
        <p:spPr>
          <a:xfrm>
            <a:off x="20" y="10"/>
            <a:ext cx="12191980" cy="6857990"/>
          </a:xfrm>
          <a:prstGeom prst="rect">
            <a:avLst/>
          </a:prstGeom>
        </p:spPr>
      </p:pic>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94805" y="640263"/>
            <a:ext cx="3759240" cy="1344975"/>
          </a:xfrm>
        </p:spPr>
        <p:txBody>
          <a:bodyPr>
            <a:normAutofit/>
          </a:bodyPr>
          <a:lstStyle/>
          <a:p>
            <a:pPr>
              <a:lnSpc>
                <a:spcPct val="70000"/>
              </a:lnSpc>
            </a:pPr>
            <a:r>
              <a:rPr lang="en-US" sz="3700"/>
              <a:t>If I only knew then, what I know now!</a:t>
            </a:r>
          </a:p>
        </p:txBody>
      </p:sp>
      <p:sp>
        <p:nvSpPr>
          <p:cNvPr id="3" name="Content Placeholder 2"/>
          <p:cNvSpPr>
            <a:spLocks noGrp="1"/>
          </p:cNvSpPr>
          <p:nvPr>
            <p:ph idx="1"/>
          </p:nvPr>
        </p:nvSpPr>
        <p:spPr>
          <a:xfrm>
            <a:off x="594110" y="2121763"/>
            <a:ext cx="3764826" cy="3773010"/>
          </a:xfrm>
        </p:spPr>
        <p:txBody>
          <a:bodyPr>
            <a:normAutofit/>
          </a:bodyPr>
          <a:lstStyle/>
          <a:p>
            <a:pPr marL="514350" indent="-514350">
              <a:buFont typeface="+mj-lt"/>
              <a:buAutoNum type="alphaLcPeriod"/>
            </a:pPr>
            <a:r>
              <a:rPr lang="en-US" sz="1800" dirty="0"/>
              <a:t>My initial ethical problem focused on one solution for those who were “</a:t>
            </a:r>
            <a:r>
              <a:rPr lang="en-US" sz="1800" b="1" dirty="0"/>
              <a:t>food insecure</a:t>
            </a:r>
            <a:r>
              <a:rPr lang="en-US" sz="1800" dirty="0"/>
              <a:t>”. </a:t>
            </a:r>
          </a:p>
          <a:p>
            <a:pPr marL="514350" indent="-514350">
              <a:buFont typeface="+mj-lt"/>
              <a:buAutoNum type="alphaLcPeriod"/>
            </a:pPr>
            <a:r>
              <a:rPr lang="en-US" sz="1800" dirty="0"/>
              <a:t>Food banks have become the primary response for hunger and </a:t>
            </a:r>
            <a:r>
              <a:rPr lang="en-US" sz="1800" b="1" dirty="0"/>
              <a:t>I initially thought that preserving the dignity of the patrons of area food banks [by limiting food given as charity] was a top concern.</a:t>
            </a:r>
          </a:p>
        </p:txBody>
      </p:sp>
    </p:spTree>
    <p:extLst>
      <p:ext uri="{BB962C8B-B14F-4D97-AF65-F5344CB8AC3E}">
        <p14:creationId xmlns:p14="http://schemas.microsoft.com/office/powerpoint/2010/main" val="3387017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801" y="1690688"/>
            <a:ext cx="7316944"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3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746" y="1691164"/>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can of soda&#10;&#10;Description generated with high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8077" y="1828800"/>
            <a:ext cx="2112433" cy="211243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pic>
        <p:nvPicPr>
          <p:cNvPr id="5" name="Picture 4" descr="A picture containing indoor, person, boy, child&#10;&#10;Description generated with very high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8801" y="4102100"/>
            <a:ext cx="3176590" cy="211243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 name="Title 1"/>
          <p:cNvSpPr>
            <a:spLocks noGrp="1"/>
          </p:cNvSpPr>
          <p:nvPr>
            <p:ph type="title"/>
          </p:nvPr>
        </p:nvSpPr>
        <p:spPr>
          <a:xfrm>
            <a:off x="838200" y="365125"/>
            <a:ext cx="10515600" cy="1325563"/>
          </a:xfrm>
        </p:spPr>
        <p:txBody>
          <a:bodyPr>
            <a:normAutofit/>
          </a:bodyPr>
          <a:lstStyle/>
          <a:p>
            <a:r>
              <a:rPr lang="en-US"/>
              <a:t>Hays County Food Bank </a:t>
            </a:r>
          </a:p>
        </p:txBody>
      </p:sp>
      <p:sp>
        <p:nvSpPr>
          <p:cNvPr id="3" name="Content Placeholder 2"/>
          <p:cNvSpPr>
            <a:spLocks noGrp="1"/>
          </p:cNvSpPr>
          <p:nvPr>
            <p:ph idx="1"/>
          </p:nvPr>
        </p:nvSpPr>
        <p:spPr>
          <a:xfrm>
            <a:off x="838200" y="2015406"/>
            <a:ext cx="5097779" cy="4065986"/>
          </a:xfrm>
        </p:spPr>
        <p:txBody>
          <a:bodyPr anchor="t">
            <a:normAutofit/>
          </a:bodyPr>
          <a:lstStyle/>
          <a:p>
            <a:r>
              <a:rPr lang="en-US" sz="2000">
                <a:solidFill>
                  <a:schemeClr val="bg1"/>
                </a:solidFill>
              </a:rPr>
              <a:t>One in seven Hays County residents are food insecure.</a:t>
            </a:r>
          </a:p>
          <a:p>
            <a:r>
              <a:rPr lang="en-US" sz="2000">
                <a:solidFill>
                  <a:schemeClr val="bg1"/>
                </a:solidFill>
              </a:rPr>
              <a:t>Only 63% of the food insecure of Hays County are income – eligible for government nutrition programs like SNAP</a:t>
            </a:r>
          </a:p>
          <a:p>
            <a:endParaRPr lang="en-US" sz="2000">
              <a:solidFill>
                <a:schemeClr val="bg1"/>
              </a:solidFill>
            </a:endParaRPr>
          </a:p>
          <a:p>
            <a:r>
              <a:rPr lang="en-US" sz="2000">
                <a:solidFill>
                  <a:schemeClr val="bg1"/>
                </a:solidFill>
              </a:rPr>
              <a:t>My Service learning experience included:</a:t>
            </a:r>
          </a:p>
          <a:p>
            <a:pPr lvl="1"/>
            <a:r>
              <a:rPr lang="en-US" sz="2000">
                <a:solidFill>
                  <a:schemeClr val="bg1"/>
                </a:solidFill>
              </a:rPr>
              <a:t>Going to a local church and handing out food to families</a:t>
            </a:r>
          </a:p>
          <a:p>
            <a:pPr lvl="1"/>
            <a:r>
              <a:rPr lang="en-US" sz="2000">
                <a:solidFill>
                  <a:schemeClr val="bg1"/>
                </a:solidFill>
              </a:rPr>
              <a:t>Cleaning the food bank</a:t>
            </a:r>
          </a:p>
          <a:p>
            <a:pPr lvl="1"/>
            <a:r>
              <a:rPr lang="en-US" sz="2000">
                <a:solidFill>
                  <a:schemeClr val="bg1"/>
                </a:solidFill>
              </a:rPr>
              <a:t>Going through the food and throwing out expired goods</a:t>
            </a:r>
          </a:p>
          <a:p>
            <a:pPr lvl="1"/>
            <a:endParaRPr lang="en-US" sz="2000">
              <a:solidFill>
                <a:schemeClr val="bg1"/>
              </a:solidFill>
            </a:endParaRPr>
          </a:p>
          <a:p>
            <a:pPr lvl="1"/>
            <a:endParaRPr lang="en-US" sz="2000">
              <a:solidFill>
                <a:schemeClr val="bg1"/>
              </a:solidFill>
            </a:endParaRPr>
          </a:p>
          <a:p>
            <a:pPr lvl="1"/>
            <a:endParaRPr lang="en-US" sz="2000">
              <a:solidFill>
                <a:schemeClr val="bg1"/>
              </a:solidFill>
            </a:endParaRPr>
          </a:p>
        </p:txBody>
      </p:sp>
    </p:spTree>
    <p:extLst>
      <p:ext uri="{BB962C8B-B14F-4D97-AF65-F5344CB8AC3E}">
        <p14:creationId xmlns:p14="http://schemas.microsoft.com/office/powerpoint/2010/main" val="573781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in a garden&#10;&#10;Description generated with very high confidence"/>
          <p:cNvPicPr>
            <a:picLocks noChangeAspect="1"/>
          </p:cNvPicPr>
          <p:nvPr/>
        </p:nvPicPr>
        <p:blipFill rotWithShape="1">
          <a:blip r:embed="rId3">
            <a:extLst>
              <a:ext uri="{28A0092B-C50C-407E-A947-70E740481C1C}">
                <a14:useLocalDpi xmlns:a14="http://schemas.microsoft.com/office/drawing/2010/main" val="0"/>
              </a:ext>
            </a:extLst>
          </a:blip>
          <a:srcRect t="8703" r="9091" b="23116"/>
          <a:stretch/>
        </p:blipFill>
        <p:spPr>
          <a:xfrm>
            <a:off x="20" y="10"/>
            <a:ext cx="12191980" cy="6857990"/>
          </a:xfrm>
          <a:prstGeom prst="rect">
            <a:avLst/>
          </a:prstGeom>
        </p:spPr>
      </p:pic>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94805" y="640263"/>
            <a:ext cx="3759240" cy="1344975"/>
          </a:xfrm>
        </p:spPr>
        <p:txBody>
          <a:bodyPr>
            <a:normAutofit/>
          </a:bodyPr>
          <a:lstStyle/>
          <a:p>
            <a:pPr>
              <a:lnSpc>
                <a:spcPct val="70000"/>
              </a:lnSpc>
            </a:pPr>
            <a:r>
              <a:rPr lang="en-US" sz="3200" dirty="0"/>
              <a:t>Theories/approaches solving world hunger:</a:t>
            </a:r>
          </a:p>
        </p:txBody>
      </p:sp>
      <p:sp>
        <p:nvSpPr>
          <p:cNvPr id="3" name="Content Placeholder 2"/>
          <p:cNvSpPr>
            <a:spLocks noGrp="1"/>
          </p:cNvSpPr>
          <p:nvPr>
            <p:ph idx="1"/>
          </p:nvPr>
        </p:nvSpPr>
        <p:spPr>
          <a:xfrm>
            <a:off x="594110" y="2121763"/>
            <a:ext cx="3764826" cy="3773010"/>
          </a:xfrm>
        </p:spPr>
        <p:txBody>
          <a:bodyPr>
            <a:normAutofit/>
          </a:bodyPr>
          <a:lstStyle/>
          <a:p>
            <a:r>
              <a:rPr lang="en-US" sz="1800" dirty="0"/>
              <a:t>The Care Ethical Approach involving the recipients of food aid helps preserve their dignity by assisting them in community- wide programs. Such programs as school gardens, farmers markets and community agriculture involve those in need giving them a part in solving the problem. </a:t>
            </a:r>
          </a:p>
          <a:p>
            <a:r>
              <a:rPr lang="en-US" sz="1800" dirty="0"/>
              <a:t>Relationships are built when caring about others through community efforts. </a:t>
            </a:r>
          </a:p>
        </p:txBody>
      </p:sp>
    </p:spTree>
    <p:extLst>
      <p:ext uri="{BB962C8B-B14F-4D97-AF65-F5344CB8AC3E}">
        <p14:creationId xmlns:p14="http://schemas.microsoft.com/office/powerpoint/2010/main" val="3000682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37586" cy="6858000"/>
          </a:xfrm>
          <a:custGeom>
            <a:avLst/>
            <a:gdLst>
              <a:gd name="connsiteX0" fmla="*/ 0 w 10237586"/>
              <a:gd name="connsiteY0" fmla="*/ 0 h 6858000"/>
              <a:gd name="connsiteX1" fmla="*/ 7061432 w 10237586"/>
              <a:gd name="connsiteY1" fmla="*/ 0 h 6858000"/>
              <a:gd name="connsiteX2" fmla="*/ 10237586 w 10237586"/>
              <a:gd name="connsiteY2" fmla="*/ 6858000 h 6858000"/>
              <a:gd name="connsiteX3" fmla="*/ 0 w 102375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237586" h="6858000">
                <a:moveTo>
                  <a:pt x="0" y="0"/>
                </a:moveTo>
                <a:lnTo>
                  <a:pt x="7061432" y="0"/>
                </a:lnTo>
                <a:lnTo>
                  <a:pt x="10237586" y="6858000"/>
                </a:lnTo>
                <a:lnTo>
                  <a:pt x="0" y="6858000"/>
                </a:lnTo>
                <a:close/>
              </a:path>
            </a:pathLst>
          </a:cu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2994" y="4274345"/>
            <a:ext cx="3752749" cy="2082005"/>
          </a:xfrm>
          <a:prstGeom prst="rect">
            <a:avLst/>
          </a:prstGeom>
        </p:spPr>
      </p:pic>
      <p:pic>
        <p:nvPicPr>
          <p:cNvPr id="5" name="Picture 4" descr="A picture containing sky, person, blue&#10;&#10;Description generated with very high confide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9628" y="1851555"/>
            <a:ext cx="3159481" cy="2101055"/>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a:t>My Conclusions:</a:t>
            </a:r>
          </a:p>
        </p:txBody>
      </p:sp>
      <p:sp>
        <p:nvSpPr>
          <p:cNvPr id="3" name="Content Placeholder 2"/>
          <p:cNvSpPr>
            <a:spLocks noGrp="1"/>
          </p:cNvSpPr>
          <p:nvPr>
            <p:ph idx="1"/>
          </p:nvPr>
        </p:nvSpPr>
        <p:spPr>
          <a:xfrm>
            <a:off x="838200" y="2021249"/>
            <a:ext cx="5707565" cy="4155713"/>
          </a:xfrm>
        </p:spPr>
        <p:txBody>
          <a:bodyPr>
            <a:normAutofit/>
          </a:bodyPr>
          <a:lstStyle/>
          <a:p>
            <a:r>
              <a:rPr lang="en-US" sz="2000"/>
              <a:t>Saving the dignity of the patrons of food banks is important, yet not as important as the need for the “food insecure” to have higher wages to purchase nutritional food. </a:t>
            </a:r>
          </a:p>
        </p:txBody>
      </p:sp>
    </p:spTree>
    <p:extLst>
      <p:ext uri="{BB962C8B-B14F-4D97-AF65-F5344CB8AC3E}">
        <p14:creationId xmlns:p14="http://schemas.microsoft.com/office/powerpoint/2010/main" val="242737790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5B5A5-542D-46E9-A5F0-C8A2DA308C82}"/>
              </a:ext>
            </a:extLst>
          </p:cNvPr>
          <p:cNvSpPr>
            <a:spLocks noGrp="1"/>
          </p:cNvSpPr>
          <p:nvPr>
            <p:ph type="title"/>
          </p:nvPr>
        </p:nvSpPr>
        <p:spPr/>
        <p:txBody>
          <a:bodyPr/>
          <a:lstStyle/>
          <a:p>
            <a:pPr lvl="0"/>
            <a:r>
              <a:rPr lang="en-US" b="1" dirty="0">
                <a:solidFill>
                  <a:schemeClr val="tx1"/>
                </a:solidFill>
              </a:rPr>
              <a:t>Identify the greatest challenges you experienced as part of your service-learning placement:</a:t>
            </a:r>
          </a:p>
        </p:txBody>
      </p:sp>
      <p:sp>
        <p:nvSpPr>
          <p:cNvPr id="3" name="Content Placeholder 2">
            <a:extLst>
              <a:ext uri="{FF2B5EF4-FFF2-40B4-BE49-F238E27FC236}">
                <a16:creationId xmlns:a16="http://schemas.microsoft.com/office/drawing/2014/main" id="{380C2105-EC03-48E8-8F01-8002E046C703}"/>
              </a:ext>
            </a:extLst>
          </p:cNvPr>
          <p:cNvSpPr>
            <a:spLocks noGrp="1"/>
          </p:cNvSpPr>
          <p:nvPr>
            <p:ph idx="1"/>
          </p:nvPr>
        </p:nvSpPr>
        <p:spPr/>
        <p:txBody>
          <a:bodyPr>
            <a:normAutofit lnSpcReduction="10000"/>
          </a:bodyPr>
          <a:lstStyle/>
          <a:p>
            <a:pPr>
              <a:lnSpc>
                <a:spcPct val="200000"/>
              </a:lnSpc>
            </a:pPr>
            <a:r>
              <a:rPr lang="en-US" b="1" dirty="0"/>
              <a:t>It was hard to schedule to volunteer</a:t>
            </a:r>
            <a:endParaRPr lang="en-US" dirty="0"/>
          </a:p>
          <a:p>
            <a:pPr>
              <a:lnSpc>
                <a:spcPct val="200000"/>
              </a:lnSpc>
            </a:pPr>
            <a:r>
              <a:rPr lang="en-US" b="1" dirty="0"/>
              <a:t>Finding time to do it</a:t>
            </a:r>
            <a:endParaRPr lang="en-US" dirty="0"/>
          </a:p>
          <a:p>
            <a:pPr>
              <a:lnSpc>
                <a:spcPct val="200000"/>
              </a:lnSpc>
            </a:pPr>
            <a:r>
              <a:rPr lang="en-US" b="1" dirty="0"/>
              <a:t>Having to deal with traffic on the way to the food bank</a:t>
            </a:r>
            <a:endParaRPr lang="en-US" dirty="0"/>
          </a:p>
          <a:p>
            <a:pPr>
              <a:lnSpc>
                <a:spcPct val="200000"/>
              </a:lnSpc>
            </a:pPr>
            <a:r>
              <a:rPr lang="en-US" b="1" dirty="0"/>
              <a:t>Going out and talking to people I didn’t know was scary</a:t>
            </a:r>
          </a:p>
          <a:p>
            <a:pPr>
              <a:lnSpc>
                <a:spcPct val="200000"/>
              </a:lnSpc>
            </a:pPr>
            <a:r>
              <a:rPr lang="en-US" b="1" dirty="0"/>
              <a:t>Communication at a collegiate level</a:t>
            </a:r>
          </a:p>
          <a:p>
            <a:pPr>
              <a:lnSpc>
                <a:spcPct val="200000"/>
              </a:lnSpc>
            </a:pPr>
            <a:r>
              <a:rPr lang="en-US" b="1" dirty="0"/>
              <a:t>Creating a graph</a:t>
            </a:r>
            <a:endParaRPr lang="en-US" dirty="0"/>
          </a:p>
          <a:p>
            <a:endParaRPr lang="en-US" dirty="0"/>
          </a:p>
        </p:txBody>
      </p:sp>
      <p:sp>
        <p:nvSpPr>
          <p:cNvPr id="4" name="Date Placeholder 3">
            <a:extLst>
              <a:ext uri="{FF2B5EF4-FFF2-40B4-BE49-F238E27FC236}">
                <a16:creationId xmlns:a16="http://schemas.microsoft.com/office/drawing/2014/main" id="{AD1F46BA-2575-4DC4-9F92-44F3242EBBA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27E8C0F-671C-4C32-910C-A5F2E6E7F5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41C3D5-A5B5-4788-8BF8-E921AEB0CDBD}"/>
              </a:ext>
            </a:extLst>
          </p:cNvPr>
          <p:cNvSpPr>
            <a:spLocks noGrp="1"/>
          </p:cNvSpPr>
          <p:nvPr>
            <p:ph type="sldNum" sz="quarter" idx="12"/>
          </p:nvPr>
        </p:nvSpPr>
        <p:spPr/>
        <p:txBody>
          <a:bodyPr/>
          <a:lstStyle/>
          <a:p>
            <a:fld id="{9CD8D479-8942-46E8-A226-A4E01F7A105C}" type="slidenum">
              <a:rPr lang="en-US" smtClean="0"/>
              <a:t>27</a:t>
            </a:fld>
            <a:endParaRPr lang="en-US"/>
          </a:p>
        </p:txBody>
      </p:sp>
    </p:spTree>
    <p:extLst>
      <p:ext uri="{BB962C8B-B14F-4D97-AF65-F5344CB8AC3E}">
        <p14:creationId xmlns:p14="http://schemas.microsoft.com/office/powerpoint/2010/main" val="248097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B8AD74-9736-4A93-AD9F-22CF75770CA6}"/>
              </a:ext>
            </a:extLst>
          </p:cNvPr>
          <p:cNvSpPr>
            <a:spLocks noGrp="1"/>
          </p:cNvSpPr>
          <p:nvPr>
            <p:ph type="title"/>
          </p:nvPr>
        </p:nvSpPr>
        <p:spPr>
          <a:xfrm>
            <a:off x="1202724" y="276087"/>
            <a:ext cx="9579251" cy="712454"/>
          </a:xfrm>
        </p:spPr>
        <p:txBody>
          <a:bodyPr>
            <a:normAutofit fontScale="90000"/>
          </a:bodyPr>
          <a:lstStyle/>
          <a:p>
            <a:r>
              <a:rPr lang="en-US" b="1" dirty="0">
                <a:solidFill>
                  <a:schemeClr val="tx1"/>
                </a:solidFill>
              </a:rPr>
              <a:t>Identify the biggest impact the program had on you:</a:t>
            </a:r>
          </a:p>
        </p:txBody>
      </p:sp>
      <p:sp>
        <p:nvSpPr>
          <p:cNvPr id="6" name="Content Placeholder 5">
            <a:extLst>
              <a:ext uri="{FF2B5EF4-FFF2-40B4-BE49-F238E27FC236}">
                <a16:creationId xmlns:a16="http://schemas.microsoft.com/office/drawing/2014/main" id="{547FE4D5-3C26-4879-A00D-9279CDCC9817}"/>
              </a:ext>
            </a:extLst>
          </p:cNvPr>
          <p:cNvSpPr>
            <a:spLocks noGrp="1"/>
          </p:cNvSpPr>
          <p:nvPr>
            <p:ph idx="1"/>
          </p:nvPr>
        </p:nvSpPr>
        <p:spPr>
          <a:xfrm>
            <a:off x="1202723" y="1112108"/>
            <a:ext cx="9579251" cy="5626443"/>
          </a:xfrm>
        </p:spPr>
        <p:txBody>
          <a:bodyPr>
            <a:normAutofit/>
          </a:bodyPr>
          <a:lstStyle/>
          <a:p>
            <a:r>
              <a:rPr lang="en-US" b="1" dirty="0"/>
              <a:t>Seeing people benefit from my help </a:t>
            </a:r>
          </a:p>
          <a:p>
            <a:endParaRPr lang="en-US" b="1" dirty="0"/>
          </a:p>
          <a:p>
            <a:r>
              <a:rPr lang="en-US" b="1" dirty="0"/>
              <a:t>Finding out how much this service meant to the inmates and their children</a:t>
            </a:r>
            <a:endParaRPr lang="en-US" dirty="0"/>
          </a:p>
          <a:p>
            <a:endParaRPr lang="en-US" b="1" dirty="0"/>
          </a:p>
          <a:p>
            <a:r>
              <a:rPr lang="en-US" b="1" dirty="0"/>
              <a:t>New perception regarding the large need of assistance in Austin</a:t>
            </a:r>
            <a:endParaRPr lang="en-US" dirty="0"/>
          </a:p>
          <a:p>
            <a:endParaRPr lang="en-US" b="1" dirty="0"/>
          </a:p>
          <a:p>
            <a:r>
              <a:rPr lang="en-US" b="1" dirty="0"/>
              <a:t>Learning nutrition population statistics</a:t>
            </a:r>
            <a:endParaRPr lang="en-US" dirty="0"/>
          </a:p>
          <a:p>
            <a:endParaRPr lang="en-US" b="1" dirty="0"/>
          </a:p>
          <a:p>
            <a:r>
              <a:rPr lang="en-US" b="1" dirty="0"/>
              <a:t>Pure positivity in an environment</a:t>
            </a:r>
            <a:endParaRPr lang="en-US" dirty="0"/>
          </a:p>
          <a:p>
            <a:endParaRPr lang="en-US" b="1" dirty="0"/>
          </a:p>
          <a:p>
            <a:r>
              <a:rPr lang="en-US" b="1" dirty="0"/>
              <a:t>The greatest lesson learned was that I don’t need money to make a great impact in my community</a:t>
            </a:r>
            <a:endParaRPr lang="en-US" dirty="0"/>
          </a:p>
          <a:p>
            <a:endParaRPr lang="en-US" dirty="0"/>
          </a:p>
        </p:txBody>
      </p:sp>
      <p:sp>
        <p:nvSpPr>
          <p:cNvPr id="2" name="Date Placeholder 1">
            <a:extLst>
              <a:ext uri="{FF2B5EF4-FFF2-40B4-BE49-F238E27FC236}">
                <a16:creationId xmlns:a16="http://schemas.microsoft.com/office/drawing/2014/main" id="{308EEF66-639C-44FA-A604-239E48AB9738}"/>
              </a:ext>
            </a:extLst>
          </p:cNvPr>
          <p:cNvSpPr>
            <a:spLocks noGrp="1"/>
          </p:cNvSpPr>
          <p:nvPr>
            <p:ph type="dt" sz="half" idx="10"/>
          </p:nvPr>
        </p:nvSpPr>
        <p:spPr/>
        <p:txBody>
          <a:bodyPr/>
          <a:lstStyle/>
          <a:p>
            <a:r>
              <a:rPr lang="en-US"/>
              <a:t>July 22, 2012</a:t>
            </a:r>
          </a:p>
        </p:txBody>
      </p:sp>
      <p:sp>
        <p:nvSpPr>
          <p:cNvPr id="3" name="Footer Placeholder 2">
            <a:extLst>
              <a:ext uri="{FF2B5EF4-FFF2-40B4-BE49-F238E27FC236}">
                <a16:creationId xmlns:a16="http://schemas.microsoft.com/office/drawing/2014/main" id="{266FF3A5-26E8-468E-9819-330A9B3F1A49}"/>
              </a:ext>
            </a:extLst>
          </p:cNvPr>
          <p:cNvSpPr>
            <a:spLocks noGrp="1"/>
          </p:cNvSpPr>
          <p:nvPr>
            <p:ph type="ftr" sz="quarter" idx="11"/>
          </p:nvPr>
        </p:nvSpPr>
        <p:spPr/>
        <p:txBody>
          <a:bodyPr/>
          <a:lstStyle/>
          <a:p>
            <a:r>
              <a:rPr lang="en-US"/>
              <a:t>Footer text here</a:t>
            </a:r>
          </a:p>
        </p:txBody>
      </p:sp>
      <p:sp>
        <p:nvSpPr>
          <p:cNvPr id="4" name="Slide Number Placeholder 3">
            <a:extLst>
              <a:ext uri="{FF2B5EF4-FFF2-40B4-BE49-F238E27FC236}">
                <a16:creationId xmlns:a16="http://schemas.microsoft.com/office/drawing/2014/main" id="{A0640470-39D1-40D8-9E2C-3FBB90F8D8B0}"/>
              </a:ext>
            </a:extLst>
          </p:cNvPr>
          <p:cNvSpPr>
            <a:spLocks noGrp="1"/>
          </p:cNvSpPr>
          <p:nvPr>
            <p:ph type="sldNum" sz="quarter" idx="12"/>
          </p:nvPr>
        </p:nvSpPr>
        <p:spPr/>
        <p:txBody>
          <a:bodyPr/>
          <a:lstStyle/>
          <a:p>
            <a:fld id="{9CD8D479-8942-46E8-A226-A4E01F7A105C}" type="slidenum">
              <a:rPr lang="en-US" smtClean="0"/>
              <a:t>28</a:t>
            </a:fld>
            <a:endParaRPr lang="en-US"/>
          </a:p>
        </p:txBody>
      </p:sp>
    </p:spTree>
    <p:extLst>
      <p:ext uri="{BB962C8B-B14F-4D97-AF65-F5344CB8AC3E}">
        <p14:creationId xmlns:p14="http://schemas.microsoft.com/office/powerpoint/2010/main" val="381580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3F503-10F6-4551-9DEC-943D4E52A346}"/>
              </a:ext>
            </a:extLst>
          </p:cNvPr>
          <p:cNvSpPr>
            <a:spLocks noGrp="1"/>
          </p:cNvSpPr>
          <p:nvPr>
            <p:ph type="title"/>
          </p:nvPr>
        </p:nvSpPr>
        <p:spPr/>
        <p:txBody>
          <a:bodyPr/>
          <a:lstStyle/>
          <a:p>
            <a:r>
              <a:rPr lang="en-US" b="1" dirty="0">
                <a:solidFill>
                  <a:schemeClr val="tx1"/>
                </a:solidFill>
              </a:rPr>
              <a:t>Have your attitudes and beliefs changed as a result of this experience?</a:t>
            </a:r>
          </a:p>
        </p:txBody>
      </p:sp>
      <p:sp>
        <p:nvSpPr>
          <p:cNvPr id="3" name="Content Placeholder 2">
            <a:extLst>
              <a:ext uri="{FF2B5EF4-FFF2-40B4-BE49-F238E27FC236}">
                <a16:creationId xmlns:a16="http://schemas.microsoft.com/office/drawing/2014/main" id="{A4962EFE-10C7-4B25-BD5E-918D7DFF71AB}"/>
              </a:ext>
            </a:extLst>
          </p:cNvPr>
          <p:cNvSpPr>
            <a:spLocks noGrp="1"/>
          </p:cNvSpPr>
          <p:nvPr>
            <p:ph idx="1"/>
          </p:nvPr>
        </p:nvSpPr>
        <p:spPr/>
        <p:txBody>
          <a:bodyPr/>
          <a:lstStyle/>
          <a:p>
            <a:r>
              <a:rPr lang="en-US" b="1" dirty="0"/>
              <a:t>I never really volunteered, but after this project I want to go back and continue it every week.</a:t>
            </a:r>
          </a:p>
          <a:p>
            <a:endParaRPr lang="en-US" b="1" dirty="0"/>
          </a:p>
          <a:p>
            <a:r>
              <a:rPr lang="en-US" b="1" dirty="0"/>
              <a:t>My attitude changed, I was dreading then after I saw how happy people were it made my heart happy and I wanted to help more.</a:t>
            </a:r>
            <a:endParaRPr lang="en-US" dirty="0"/>
          </a:p>
          <a:p>
            <a:endParaRPr lang="en-US" dirty="0"/>
          </a:p>
          <a:p>
            <a:r>
              <a:rPr lang="en-US" b="1" dirty="0"/>
              <a:t>I have always believed in serving the community but now I am determined to help more.</a:t>
            </a:r>
            <a:endParaRPr lang="en-US" dirty="0"/>
          </a:p>
          <a:p>
            <a:endParaRPr lang="en-US" dirty="0"/>
          </a:p>
          <a:p>
            <a:r>
              <a:rPr lang="en-US" b="1" dirty="0"/>
              <a:t>I believe even more strongly everyone should be given nutritional food as a freedom.</a:t>
            </a:r>
            <a:endParaRPr lang="en-US" dirty="0"/>
          </a:p>
          <a:p>
            <a:endParaRPr lang="en-US" dirty="0"/>
          </a:p>
        </p:txBody>
      </p:sp>
      <p:sp>
        <p:nvSpPr>
          <p:cNvPr id="4" name="Date Placeholder 3">
            <a:extLst>
              <a:ext uri="{FF2B5EF4-FFF2-40B4-BE49-F238E27FC236}">
                <a16:creationId xmlns:a16="http://schemas.microsoft.com/office/drawing/2014/main" id="{9BEF2F40-3B08-4664-8742-83F637F5BF59}"/>
              </a:ext>
            </a:extLst>
          </p:cNvPr>
          <p:cNvSpPr>
            <a:spLocks noGrp="1"/>
          </p:cNvSpPr>
          <p:nvPr>
            <p:ph type="dt" sz="half" idx="10"/>
          </p:nvPr>
        </p:nvSpPr>
        <p:spPr/>
        <p:txBody>
          <a:bodyPr/>
          <a:lstStyle/>
          <a:p>
            <a:r>
              <a:rPr lang="en-US"/>
              <a:t>July 22, 2012</a:t>
            </a:r>
          </a:p>
        </p:txBody>
      </p:sp>
      <p:sp>
        <p:nvSpPr>
          <p:cNvPr id="5" name="Footer Placeholder 4">
            <a:extLst>
              <a:ext uri="{FF2B5EF4-FFF2-40B4-BE49-F238E27FC236}">
                <a16:creationId xmlns:a16="http://schemas.microsoft.com/office/drawing/2014/main" id="{205AEB9A-FEFD-4B87-81F9-D840C172026D}"/>
              </a:ext>
            </a:extLst>
          </p:cNvPr>
          <p:cNvSpPr>
            <a:spLocks noGrp="1"/>
          </p:cNvSpPr>
          <p:nvPr>
            <p:ph type="ftr" sz="quarter" idx="11"/>
          </p:nvPr>
        </p:nvSpPr>
        <p:spPr/>
        <p:txBody>
          <a:bodyPr/>
          <a:lstStyle/>
          <a:p>
            <a:r>
              <a:rPr lang="en-US"/>
              <a:t>Footer text here</a:t>
            </a:r>
          </a:p>
        </p:txBody>
      </p:sp>
      <p:sp>
        <p:nvSpPr>
          <p:cNvPr id="6" name="Slide Number Placeholder 5">
            <a:extLst>
              <a:ext uri="{FF2B5EF4-FFF2-40B4-BE49-F238E27FC236}">
                <a16:creationId xmlns:a16="http://schemas.microsoft.com/office/drawing/2014/main" id="{BA05B47A-D675-4FF5-946F-49994935C963}"/>
              </a:ext>
            </a:extLst>
          </p:cNvPr>
          <p:cNvSpPr>
            <a:spLocks noGrp="1"/>
          </p:cNvSpPr>
          <p:nvPr>
            <p:ph type="sldNum" sz="quarter" idx="12"/>
          </p:nvPr>
        </p:nvSpPr>
        <p:spPr/>
        <p:txBody>
          <a:bodyPr/>
          <a:lstStyle/>
          <a:p>
            <a:fld id="{9CD8D479-8942-46E8-A226-A4E01F7A105C}" type="slidenum">
              <a:rPr lang="en-US" smtClean="0"/>
              <a:t>29</a:t>
            </a:fld>
            <a:endParaRPr lang="en-US"/>
          </a:p>
        </p:txBody>
      </p:sp>
    </p:spTree>
    <p:extLst>
      <p:ext uri="{BB962C8B-B14F-4D97-AF65-F5344CB8AC3E}">
        <p14:creationId xmlns:p14="http://schemas.microsoft.com/office/powerpoint/2010/main" val="393967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EDB80ABC-7E4E-470C-9EFA-8E6A339FAA16}"/>
              </a:ext>
            </a:extLst>
          </p:cNvPr>
          <p:cNvSpPr>
            <a:spLocks noGrp="1"/>
          </p:cNvSpPr>
          <p:nvPr>
            <p:ph type="body" idx="1"/>
          </p:nvPr>
        </p:nvSpPr>
        <p:spPr>
          <a:xfrm>
            <a:off x="651818" y="448010"/>
            <a:ext cx="4608576" cy="823912"/>
          </a:xfrm>
        </p:spPr>
        <p:txBody>
          <a:bodyPr>
            <a:normAutofit/>
          </a:bodyPr>
          <a:lstStyle/>
          <a:p>
            <a:r>
              <a:rPr lang="en-US" sz="4000" dirty="0">
                <a:solidFill>
                  <a:schemeClr val="accent1">
                    <a:lumMod val="75000"/>
                  </a:schemeClr>
                </a:solidFill>
              </a:rPr>
              <a:t>Service-Learning IS:</a:t>
            </a:r>
          </a:p>
        </p:txBody>
      </p:sp>
      <p:sp>
        <p:nvSpPr>
          <p:cNvPr id="3" name="Content Placeholder 2"/>
          <p:cNvSpPr>
            <a:spLocks noGrp="1"/>
          </p:cNvSpPr>
          <p:nvPr>
            <p:ph sz="half" idx="2"/>
          </p:nvPr>
        </p:nvSpPr>
        <p:spPr>
          <a:xfrm>
            <a:off x="651818" y="2378391"/>
            <a:ext cx="4608576" cy="3811271"/>
          </a:xfrm>
        </p:spPr>
        <p:txBody>
          <a:bodyPr>
            <a:normAutofit lnSpcReduction="10000"/>
          </a:bodyPr>
          <a:lstStyle/>
          <a:p>
            <a:r>
              <a:rPr lang="en-US" sz="3200" dirty="0"/>
              <a:t>It is tied to the course objectives.</a:t>
            </a:r>
          </a:p>
          <a:p>
            <a:endParaRPr lang="en-US" sz="3200" dirty="0"/>
          </a:p>
          <a:p>
            <a:r>
              <a:rPr lang="en-US" sz="3200" dirty="0"/>
              <a:t>Academic, critical reflection is required.</a:t>
            </a:r>
          </a:p>
          <a:p>
            <a:endParaRPr lang="en-US" sz="3200" dirty="0"/>
          </a:p>
          <a:p>
            <a:r>
              <a:rPr lang="en-US" sz="3200" dirty="0"/>
              <a:t>It is a service performed for a non-profit agency.</a:t>
            </a:r>
          </a:p>
          <a:p>
            <a:pPr marL="0" indent="0">
              <a:buNone/>
            </a:pPr>
            <a:endParaRPr lang="en-US" sz="3200" dirty="0"/>
          </a:p>
        </p:txBody>
      </p:sp>
      <p:sp>
        <p:nvSpPr>
          <p:cNvPr id="12" name="Text Placeholder 11">
            <a:extLst>
              <a:ext uri="{FF2B5EF4-FFF2-40B4-BE49-F238E27FC236}">
                <a16:creationId xmlns:a16="http://schemas.microsoft.com/office/drawing/2014/main" id="{F1800F8C-D8B2-4EC4-88F4-0E7D253ACDA2}"/>
              </a:ext>
            </a:extLst>
          </p:cNvPr>
          <p:cNvSpPr>
            <a:spLocks noGrp="1"/>
          </p:cNvSpPr>
          <p:nvPr>
            <p:ph type="body" sz="quarter" idx="3"/>
          </p:nvPr>
        </p:nvSpPr>
        <p:spPr>
          <a:xfrm>
            <a:off x="6018275" y="448010"/>
            <a:ext cx="5739715" cy="823912"/>
          </a:xfrm>
        </p:spPr>
        <p:txBody>
          <a:bodyPr>
            <a:noAutofit/>
          </a:bodyPr>
          <a:lstStyle/>
          <a:p>
            <a:r>
              <a:rPr lang="en-US" sz="4000" dirty="0">
                <a:solidFill>
                  <a:schemeClr val="accent1">
                    <a:lumMod val="75000"/>
                  </a:schemeClr>
                </a:solidFill>
              </a:rPr>
              <a:t>Service-Learning IS NOT:</a:t>
            </a:r>
          </a:p>
        </p:txBody>
      </p:sp>
      <p:sp>
        <p:nvSpPr>
          <p:cNvPr id="9" name="Content Placeholder 8">
            <a:extLst>
              <a:ext uri="{FF2B5EF4-FFF2-40B4-BE49-F238E27FC236}">
                <a16:creationId xmlns:a16="http://schemas.microsoft.com/office/drawing/2014/main" id="{6FD00A2A-FC5C-41AF-87A3-76D595E48851}"/>
              </a:ext>
            </a:extLst>
          </p:cNvPr>
          <p:cNvSpPr>
            <a:spLocks noGrp="1"/>
          </p:cNvSpPr>
          <p:nvPr>
            <p:ph sz="quarter" idx="4"/>
          </p:nvPr>
        </p:nvSpPr>
        <p:spPr>
          <a:xfrm>
            <a:off x="6018275" y="2378391"/>
            <a:ext cx="5267563" cy="3811271"/>
          </a:xfrm>
        </p:spPr>
        <p:txBody>
          <a:bodyPr>
            <a:normAutofit/>
          </a:bodyPr>
          <a:lstStyle/>
          <a:p>
            <a:r>
              <a:rPr lang="en-US" sz="3200" dirty="0"/>
              <a:t>It is NOT (just) volunteerism.</a:t>
            </a:r>
          </a:p>
          <a:p>
            <a:endParaRPr lang="en-US" sz="3200" dirty="0"/>
          </a:p>
          <a:p>
            <a:r>
              <a:rPr lang="en-US" sz="3200" dirty="0"/>
              <a:t>It is NOT an internship.</a:t>
            </a:r>
          </a:p>
          <a:p>
            <a:endParaRPr lang="en-US" dirty="0"/>
          </a:p>
        </p:txBody>
      </p:sp>
      <p:sp>
        <p:nvSpPr>
          <p:cNvPr id="4" name="Date Placeholder 3"/>
          <p:cNvSpPr>
            <a:spLocks noGrp="1"/>
          </p:cNvSpPr>
          <p:nvPr>
            <p:ph type="dt" sz="half" idx="10"/>
          </p:nvPr>
        </p:nvSpPr>
        <p:spPr/>
        <p:txBody>
          <a:bodyPr/>
          <a:lstStyle/>
          <a:p>
            <a:r>
              <a:rPr lang="en-US"/>
              <a:t>July 22, 2012</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3</a:t>
            </a:fld>
            <a:endParaRPr lang="en-US"/>
          </a:p>
        </p:txBody>
      </p:sp>
    </p:spTree>
    <p:extLst>
      <p:ext uri="{BB962C8B-B14F-4D97-AF65-F5344CB8AC3E}">
        <p14:creationId xmlns:p14="http://schemas.microsoft.com/office/powerpoint/2010/main" val="387866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3" name="Content Placeholder 9">
            <a:extLst>
              <a:ext uri="{FF2B5EF4-FFF2-40B4-BE49-F238E27FC236}">
                <a16:creationId xmlns:a16="http://schemas.microsoft.com/office/drawing/2014/main" id="{95106973-921B-47FC-9335-F5B2E9A90C4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331" r="6113" b="-1"/>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37C89E4B-3C9F-44B9-8B86-D9E3D112D8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AA2EAA10-076F-46BD-8F0F-B9A2FB77A85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91E407-403B-4764-86C9-33A56D3BCA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CB8BE42E-C0AE-4012-B09E-A09E471BF5AE}"/>
              </a:ext>
            </a:extLst>
          </p:cNvPr>
          <p:cNvSpPr>
            <a:spLocks noGrp="1"/>
          </p:cNvSpPr>
          <p:nvPr>
            <p:ph type="title"/>
          </p:nvPr>
        </p:nvSpPr>
        <p:spPr>
          <a:xfrm>
            <a:off x="523875" y="5642919"/>
            <a:ext cx="11210925" cy="576905"/>
          </a:xfrm>
        </p:spPr>
        <p:txBody>
          <a:bodyPr vert="horz" lIns="91440" tIns="45720" rIns="91440" bIns="45720" rtlCol="0" anchor="ctr">
            <a:noAutofit/>
          </a:bodyPr>
          <a:lstStyle/>
          <a:p>
            <a:pPr algn="ctr">
              <a:lnSpc>
                <a:spcPct val="90000"/>
              </a:lnSpc>
            </a:pPr>
            <a:r>
              <a:rPr lang="en-US" sz="3200" b="1" dirty="0">
                <a:solidFill>
                  <a:schemeClr val="tx1">
                    <a:lumMod val="85000"/>
                    <a:lumOff val="15000"/>
                  </a:schemeClr>
                </a:solidFill>
              </a:rPr>
              <a:t>“I think this was a wonderful, beneficial, and amazing experience for students at ACC.” </a:t>
            </a:r>
            <a:br>
              <a:rPr lang="en-US" sz="3200" dirty="0">
                <a:solidFill>
                  <a:schemeClr val="tx1">
                    <a:lumMod val="85000"/>
                    <a:lumOff val="15000"/>
                  </a:schemeClr>
                </a:solidFill>
              </a:rPr>
            </a:br>
            <a:endParaRPr lang="en-US" sz="3200" dirty="0">
              <a:solidFill>
                <a:schemeClr val="tx1">
                  <a:lumMod val="85000"/>
                  <a:lumOff val="15000"/>
                </a:schemeClr>
              </a:solidFill>
            </a:endParaRPr>
          </a:p>
        </p:txBody>
      </p:sp>
      <p:sp>
        <p:nvSpPr>
          <p:cNvPr id="5" name="Date Placeholder 4">
            <a:extLst>
              <a:ext uri="{FF2B5EF4-FFF2-40B4-BE49-F238E27FC236}">
                <a16:creationId xmlns:a16="http://schemas.microsoft.com/office/drawing/2014/main" id="{3ABCFD32-13C2-4220-893B-A284FC4372F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lgn="l" defTabSz="457200">
              <a:spcAft>
                <a:spcPts val="600"/>
              </a:spcAft>
            </a:pPr>
            <a:r>
              <a:rPr lang="en-US" sz="1200">
                <a:solidFill>
                  <a:srgbClr val="FFFFFF"/>
                </a:solidFill>
              </a:rPr>
              <a:t>July 22, 2012</a:t>
            </a:r>
          </a:p>
        </p:txBody>
      </p:sp>
      <p:sp>
        <p:nvSpPr>
          <p:cNvPr id="6" name="Footer Placeholder 5">
            <a:extLst>
              <a:ext uri="{FF2B5EF4-FFF2-40B4-BE49-F238E27FC236}">
                <a16:creationId xmlns:a16="http://schemas.microsoft.com/office/drawing/2014/main" id="{44451A6B-FE96-47E6-B7B5-E9B3D79DC7E0}"/>
              </a:ext>
            </a:extLst>
          </p:cNvPr>
          <p:cNvSpPr>
            <a:spLocks noGrp="1"/>
          </p:cNvSpPr>
          <p:nvPr>
            <p:ph type="ftr" sz="quarter" idx="11"/>
          </p:nvPr>
        </p:nvSpPr>
        <p:spPr>
          <a:xfrm>
            <a:off x="6757086" y="6297983"/>
            <a:ext cx="4114800" cy="365125"/>
          </a:xfrm>
        </p:spPr>
        <p:txBody>
          <a:bodyPr vert="horz" lIns="91440" tIns="45720" rIns="91440" bIns="45720" rtlCol="0" anchor="ctr">
            <a:normAutofit/>
          </a:bodyPr>
          <a:lstStyle/>
          <a:p>
            <a:pPr indent="-228600"/>
            <a:r>
              <a:rPr lang="en-US" sz="1200">
                <a:solidFill>
                  <a:schemeClr val="bg1"/>
                </a:solidFill>
              </a:rPr>
              <a:t>Photosby</a:t>
            </a:r>
            <a:r>
              <a:rPr lang="en-US" sz="1200" dirty="0">
                <a:solidFill>
                  <a:schemeClr val="bg1"/>
                </a:solidFill>
              </a:rPr>
              <a:t> Mario Guajardo Clark</a:t>
            </a:r>
          </a:p>
        </p:txBody>
      </p:sp>
      <p:sp>
        <p:nvSpPr>
          <p:cNvPr id="7" name="Slide Number Placeholder 6">
            <a:extLst>
              <a:ext uri="{FF2B5EF4-FFF2-40B4-BE49-F238E27FC236}">
                <a16:creationId xmlns:a16="http://schemas.microsoft.com/office/drawing/2014/main" id="{0F263FEE-F08D-4602-838B-6C402CD1466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9CD8D479-8942-46E8-A226-A4E01F7A105C}" type="slidenum">
              <a:rPr lang="en-US" sz="1200">
                <a:solidFill>
                  <a:srgbClr val="FFFFFF"/>
                </a:solidFill>
              </a:rPr>
              <a:pPr defTabSz="457200">
                <a:spcAft>
                  <a:spcPts val="600"/>
                </a:spcAft>
              </a:pPr>
              <a:t>30</a:t>
            </a:fld>
            <a:endParaRPr lang="en-US" sz="1200" dirty="0">
              <a:solidFill>
                <a:srgbClr val="FFFFFF"/>
              </a:solidFill>
            </a:endParaRPr>
          </a:p>
        </p:txBody>
      </p:sp>
    </p:spTree>
    <p:extLst>
      <p:ext uri="{BB962C8B-B14F-4D97-AF65-F5344CB8AC3E}">
        <p14:creationId xmlns:p14="http://schemas.microsoft.com/office/powerpoint/2010/main" val="353360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p>
        </p:txBody>
      </p:sp>
      <p:sp>
        <p:nvSpPr>
          <p:cNvPr id="6" name="Content Placeholder 5"/>
          <p:cNvSpPr>
            <a:spLocks noGrp="1"/>
          </p:cNvSpPr>
          <p:nvPr>
            <p:ph idx="1"/>
          </p:nvPr>
        </p:nvSpPr>
        <p:spPr/>
        <p:txBody>
          <a:bodyPr>
            <a:normAutofit lnSpcReduction="10000"/>
          </a:bodyPr>
          <a:lstStyle/>
          <a:p>
            <a:pPr marL="0" indent="0">
              <a:buNone/>
            </a:pPr>
            <a:r>
              <a:rPr lang="en-US" dirty="0" err="1"/>
              <a:t>Astin</a:t>
            </a:r>
            <a:r>
              <a:rPr lang="en-US" dirty="0"/>
              <a:t>, et al (2000).  “How Service Learning Affects Students.”  UCLA Higher Education Research Institute.</a:t>
            </a:r>
          </a:p>
          <a:p>
            <a:pPr marL="0" indent="0">
              <a:buNone/>
            </a:pPr>
            <a:endParaRPr lang="en-US" dirty="0"/>
          </a:p>
          <a:p>
            <a:pPr marL="0" indent="0">
              <a:buNone/>
            </a:pPr>
            <a:r>
              <a:rPr lang="en-US" sz="2400" dirty="0"/>
              <a:t>“Evidence of Service-Learning Benefits,” Carleton University.  28 April 2015.  Web. 29 Dec 2015.</a:t>
            </a:r>
            <a:endParaRPr lang="en-US" dirty="0"/>
          </a:p>
          <a:p>
            <a:pPr marL="0" indent="0">
              <a:buNone/>
            </a:pPr>
            <a:endParaRPr lang="en-US" dirty="0"/>
          </a:p>
          <a:p>
            <a:pPr marL="0" indent="0">
              <a:buNone/>
            </a:pPr>
            <a:r>
              <a:rPr lang="en-US" dirty="0" err="1"/>
              <a:t>Eyler</a:t>
            </a:r>
            <a:r>
              <a:rPr lang="en-US" dirty="0"/>
              <a:t>, J.S. &amp; Giles, D.E. (1999). </a:t>
            </a:r>
            <a:r>
              <a:rPr lang="en-US" dirty="0">
                <a:hlinkClick r:id="rId2"/>
              </a:rPr>
              <a:t>Where’s the learning in service-learning?</a:t>
            </a:r>
            <a:r>
              <a:rPr lang="en-US" dirty="0"/>
              <a:t> </a:t>
            </a:r>
            <a:r>
              <a:rPr lang="en-US" i="1" dirty="0"/>
              <a:t>Michigan Journal of Community Service Learning</a:t>
            </a:r>
            <a:r>
              <a:rPr lang="en-US" dirty="0"/>
              <a:t>, 2, 112-122.</a:t>
            </a:r>
          </a:p>
          <a:p>
            <a:pPr marL="0" indent="0">
              <a:buNone/>
            </a:pPr>
            <a:endParaRPr lang="en-US" dirty="0"/>
          </a:p>
          <a:p>
            <a:pPr marL="0" indent="0">
              <a:buNone/>
            </a:pPr>
            <a:r>
              <a:rPr lang="en-US" dirty="0" err="1"/>
              <a:t>Eyler</a:t>
            </a:r>
            <a:r>
              <a:rPr lang="en-US" dirty="0"/>
              <a:t>, J., Giles, D., Stenson, C., &amp; Gray, C. J. (2001). </a:t>
            </a:r>
            <a:r>
              <a:rPr lang="en-US" i="1" dirty="0">
                <a:hlinkClick r:id="rId3"/>
              </a:rPr>
              <a:t>At a glance: What we know about the effects of service-learning on college students, faculty, institutions and communities</a:t>
            </a:r>
            <a:r>
              <a:rPr lang="en-US" i="1" dirty="0"/>
              <a:t>, 1993-2000. </a:t>
            </a:r>
            <a:r>
              <a:rPr lang="en-US" dirty="0"/>
              <a:t>Corporation for National Service: Learn and Serve America National Service-Learning Clearinghouse.</a:t>
            </a:r>
          </a:p>
          <a:p>
            <a:pPr marL="0" indent="0">
              <a:buNone/>
            </a:pPr>
            <a:endParaRPr lang="en-US" dirty="0"/>
          </a:p>
        </p:txBody>
      </p:sp>
      <p:sp>
        <p:nvSpPr>
          <p:cNvPr id="3" name="Date Placeholder 2"/>
          <p:cNvSpPr>
            <a:spLocks noGrp="1"/>
          </p:cNvSpPr>
          <p:nvPr>
            <p:ph type="dt" sz="half" idx="10"/>
          </p:nvPr>
        </p:nvSpPr>
        <p:spPr/>
        <p:txBody>
          <a:bodyPr/>
          <a:lstStyle/>
          <a:p>
            <a:r>
              <a:rPr lang="en-US"/>
              <a:t>July 22, 2012</a:t>
            </a:r>
          </a:p>
        </p:txBody>
      </p:sp>
      <p:sp>
        <p:nvSpPr>
          <p:cNvPr id="4" name="Footer Placeholder 3"/>
          <p:cNvSpPr>
            <a:spLocks noGrp="1"/>
          </p:cNvSpPr>
          <p:nvPr>
            <p:ph type="ftr" sz="quarter" idx="11"/>
          </p:nvPr>
        </p:nvSpPr>
        <p:spPr/>
        <p:txBody>
          <a:bodyPr/>
          <a:lstStyle/>
          <a:p>
            <a:r>
              <a:rPr lang="en-US"/>
              <a:t>Footer text here</a:t>
            </a:r>
          </a:p>
        </p:txBody>
      </p:sp>
      <p:sp>
        <p:nvSpPr>
          <p:cNvPr id="5" name="Slide Number Placeholder 4"/>
          <p:cNvSpPr>
            <a:spLocks noGrp="1"/>
          </p:cNvSpPr>
          <p:nvPr>
            <p:ph type="sldNum" sz="quarter" idx="12"/>
          </p:nvPr>
        </p:nvSpPr>
        <p:spPr/>
        <p:txBody>
          <a:bodyPr/>
          <a:lstStyle/>
          <a:p>
            <a:fld id="{9CD8D479-8942-46E8-A226-A4E01F7A105C}" type="slidenum">
              <a:rPr lang="en-US" smtClean="0"/>
              <a:t>31</a:t>
            </a:fld>
            <a:endParaRPr lang="en-US"/>
          </a:p>
        </p:txBody>
      </p:sp>
    </p:spTree>
    <p:extLst>
      <p:ext uri="{BB962C8B-B14F-4D97-AF65-F5344CB8AC3E}">
        <p14:creationId xmlns:p14="http://schemas.microsoft.com/office/powerpoint/2010/main" val="52184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Benefits of</a:t>
            </a:r>
            <a:br>
              <a:rPr lang="en-US" dirty="0"/>
            </a:br>
            <a:r>
              <a:rPr lang="en-US" dirty="0"/>
              <a:t>Service-Learning?</a:t>
            </a:r>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2" name="Content Placeholder 11">
            <a:extLst>
              <a:ext uri="{FF2B5EF4-FFF2-40B4-BE49-F238E27FC236}">
                <a16:creationId xmlns:a16="http://schemas.microsoft.com/office/drawing/2014/main" id="{039AFDFA-8C99-4CEC-9D6D-EBEE15DDD3E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2" b="22368"/>
          <a:stretch/>
        </p:blipFill>
        <p:spPr>
          <a:xfrm>
            <a:off x="4639056" y="10"/>
            <a:ext cx="7552944" cy="6857990"/>
          </a:xfrm>
          <a:prstGeom prst="rect">
            <a:avLst/>
          </a:prstGeom>
          <a:effectLst/>
        </p:spPr>
      </p:pic>
      <p:sp>
        <p:nvSpPr>
          <p:cNvPr id="5" name="Title 4"/>
          <p:cNvSpPr>
            <a:spLocks noGrp="1"/>
          </p:cNvSpPr>
          <p:nvPr>
            <p:ph type="title"/>
          </p:nvPr>
        </p:nvSpPr>
        <p:spPr>
          <a:xfrm>
            <a:off x="648929" y="629266"/>
            <a:ext cx="3651467" cy="1676603"/>
          </a:xfrm>
        </p:spPr>
        <p:txBody>
          <a:bodyPr vert="horz" lIns="91440" tIns="45720" rIns="91440" bIns="45720" rtlCol="0" anchor="ctr">
            <a:normAutofit/>
          </a:bodyPr>
          <a:lstStyle/>
          <a:p>
            <a:pPr>
              <a:lnSpc>
                <a:spcPct val="90000"/>
              </a:lnSpc>
            </a:pPr>
            <a:r>
              <a:rPr lang="en-US" sz="2800" b="1" dirty="0">
                <a:solidFill>
                  <a:schemeClr val="tx1"/>
                </a:solidFill>
              </a:rPr>
              <a:t>Academic Benefits to Students</a:t>
            </a:r>
            <a:br>
              <a:rPr lang="en-US" sz="1800" dirty="0">
                <a:solidFill>
                  <a:schemeClr val="tx1"/>
                </a:solidFill>
              </a:rPr>
            </a:br>
            <a:r>
              <a:rPr lang="en-US" sz="1000" dirty="0">
                <a:solidFill>
                  <a:schemeClr val="tx1"/>
                </a:solidFill>
              </a:rPr>
              <a:t>reported in “Evidence of Service-Learning Benefits,” Carleton University.  28 April 2015.  Web. 29 Dec 2015. </a:t>
            </a:r>
          </a:p>
        </p:txBody>
      </p:sp>
      <p:sp>
        <p:nvSpPr>
          <p:cNvPr id="6" name="Content Placeholder 5"/>
          <p:cNvSpPr>
            <a:spLocks noGrp="1"/>
          </p:cNvSpPr>
          <p:nvPr>
            <p:ph sz="half" idx="1"/>
          </p:nvPr>
        </p:nvSpPr>
        <p:spPr>
          <a:xfrm>
            <a:off x="648931" y="2438400"/>
            <a:ext cx="3651466" cy="3785419"/>
          </a:xfrm>
        </p:spPr>
        <p:txBody>
          <a:bodyPr vert="horz" lIns="91440" tIns="45720" rIns="91440" bIns="45720" rtlCol="0">
            <a:normAutofit/>
          </a:bodyPr>
          <a:lstStyle/>
          <a:p>
            <a:pPr indent="-228600"/>
            <a:r>
              <a:rPr lang="en-US" sz="2400" dirty="0"/>
              <a:t>Improved student academic outcomes</a:t>
            </a:r>
            <a:br>
              <a:rPr lang="en-US" sz="2400" dirty="0"/>
            </a:br>
            <a:endParaRPr lang="en-US" sz="2400" dirty="0"/>
          </a:p>
          <a:p>
            <a:pPr indent="-228600"/>
            <a:r>
              <a:rPr lang="en-US" sz="2400" dirty="0"/>
              <a:t>Students are motivated to work harder</a:t>
            </a:r>
          </a:p>
          <a:p>
            <a:pPr indent="-228600"/>
            <a:endParaRPr lang="en-US" sz="2400" dirty="0"/>
          </a:p>
          <a:p>
            <a:pPr indent="-228600"/>
            <a:r>
              <a:rPr lang="en-US" sz="2400" dirty="0"/>
              <a:t>Students can apply what they've learned in the "real world”</a:t>
            </a:r>
          </a:p>
        </p:txBody>
      </p:sp>
      <p:sp>
        <p:nvSpPr>
          <p:cNvPr id="2" name="Date Placeholder 1"/>
          <p:cNvSpPr>
            <a:spLocks noGrp="1"/>
          </p:cNvSpPr>
          <p:nvPr>
            <p:ph type="dt" sz="half" idx="10"/>
          </p:nvPr>
        </p:nvSpPr>
        <p:spPr>
          <a:xfrm>
            <a:off x="7991856" y="6356350"/>
            <a:ext cx="2660904" cy="365125"/>
          </a:xfrm>
        </p:spPr>
        <p:txBody>
          <a:bodyPr vert="horz" lIns="91440" tIns="45720" rIns="91440" bIns="45720" rtlCol="0" anchor="ctr">
            <a:normAutofit/>
          </a:bodyPr>
          <a:lstStyle/>
          <a:p>
            <a:pPr>
              <a:spcAft>
                <a:spcPts val="600"/>
              </a:spcAft>
              <a:defRPr/>
            </a:pPr>
            <a:r>
              <a:rPr lang="en-US" sz="1200">
                <a:solidFill>
                  <a:srgbClr val="FFFFFF"/>
                </a:solidFill>
                <a:latin typeface="Calibri" panose="020F0502020204030204"/>
              </a:rPr>
              <a:t>July 22, 2012</a:t>
            </a:r>
          </a:p>
        </p:txBody>
      </p:sp>
      <p:sp>
        <p:nvSpPr>
          <p:cNvPr id="3" name="Footer Placeholder 2"/>
          <p:cNvSpPr>
            <a:spLocks noGrp="1"/>
          </p:cNvSpPr>
          <p:nvPr>
            <p:ph type="ftr" sz="quarter" idx="11"/>
          </p:nvPr>
        </p:nvSpPr>
        <p:spPr>
          <a:xfrm>
            <a:off x="648929" y="6356350"/>
            <a:ext cx="3651466" cy="365125"/>
          </a:xfrm>
        </p:spPr>
        <p:txBody>
          <a:bodyPr vert="horz" lIns="91440" tIns="45720" rIns="91440" bIns="45720" rtlCol="0" anchor="ctr">
            <a:normAutofit/>
          </a:bodyPr>
          <a:lstStyle/>
          <a:p>
            <a:pPr>
              <a:spcAft>
                <a:spcPts val="600"/>
              </a:spcAft>
              <a:defRPr/>
            </a:pPr>
            <a:endParaRPr lang="en-US" sz="1200" kern="1200" dirty="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a:xfrm>
            <a:off x="10853928" y="6356350"/>
            <a:ext cx="685800" cy="365125"/>
          </a:xfrm>
        </p:spPr>
        <p:txBody>
          <a:bodyPr vert="horz" lIns="91440" tIns="45720" rIns="91440" bIns="45720" rtlCol="0" anchor="ctr">
            <a:normAutofit/>
          </a:bodyPr>
          <a:lstStyle/>
          <a:p>
            <a:pPr algn="l">
              <a:spcAft>
                <a:spcPts val="600"/>
              </a:spcAft>
              <a:defRPr/>
            </a:pPr>
            <a:fld id="{9CD8D479-8942-46E8-A226-A4E01F7A105C}" type="slidenum">
              <a:rPr lang="en-US" sz="1200">
                <a:solidFill>
                  <a:srgbClr val="FFFFFF"/>
                </a:solidFill>
                <a:latin typeface="Calibri" panose="020F0502020204030204"/>
              </a:rPr>
              <a:pPr algn="l">
                <a:spcAft>
                  <a:spcPts val="600"/>
                </a:spcAft>
                <a:defRPr/>
              </a:pPr>
              <a:t>5</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197591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8" name="Content Placeholder 8">
            <a:extLst>
              <a:ext uri="{FF2B5EF4-FFF2-40B4-BE49-F238E27FC236}">
                <a16:creationId xmlns:a16="http://schemas.microsoft.com/office/drawing/2014/main" id="{93531BE7-94C5-4D72-A6F0-21747F7A6D8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6488" r="16059" b="2"/>
          <a:stretch/>
        </p:blipFill>
        <p:spPr>
          <a:xfrm>
            <a:off x="20" y="10"/>
            <a:ext cx="4635571" cy="6857990"/>
          </a:xfrm>
          <a:prstGeom prst="rect">
            <a:avLst/>
          </a:prstGeom>
          <a:effectLst/>
        </p:spPr>
      </p:pic>
      <p:cxnSp>
        <p:nvCxnSpPr>
          <p:cNvPr id="15" name="Straight Connector 14">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69512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629268"/>
            <a:ext cx="6586491" cy="1286160"/>
          </a:xfrm>
        </p:spPr>
        <p:txBody>
          <a:bodyPr vert="horz" lIns="91440" tIns="45720" rIns="91440" bIns="45720" rtlCol="0" anchor="b">
            <a:normAutofit/>
          </a:bodyPr>
          <a:lstStyle/>
          <a:p>
            <a:pPr>
              <a:lnSpc>
                <a:spcPct val="90000"/>
              </a:lnSpc>
            </a:pPr>
            <a:r>
              <a:rPr lang="en-US" sz="2800" b="1" dirty="0">
                <a:solidFill>
                  <a:schemeClr val="tx1"/>
                </a:solidFill>
              </a:rPr>
              <a:t>Personal and Social Benefits to Students</a:t>
            </a:r>
            <a:br>
              <a:rPr lang="en-US" sz="2100" dirty="0">
                <a:solidFill>
                  <a:schemeClr val="tx1"/>
                </a:solidFill>
              </a:rPr>
            </a:br>
            <a:r>
              <a:rPr lang="en-US" sz="1000" dirty="0">
                <a:solidFill>
                  <a:schemeClr val="tx1"/>
                </a:solidFill>
              </a:rPr>
              <a:t>reported in “Evidence of Service-Learning Benefits,” Carleton University.  28 April 2015.  Web. 29 Dec 2015.</a:t>
            </a:r>
          </a:p>
        </p:txBody>
      </p:sp>
      <p:sp>
        <p:nvSpPr>
          <p:cNvPr id="3" name="Content Placeholder 2"/>
          <p:cNvSpPr>
            <a:spLocks noGrp="1"/>
          </p:cNvSpPr>
          <p:nvPr>
            <p:ph sz="half" idx="1"/>
          </p:nvPr>
        </p:nvSpPr>
        <p:spPr>
          <a:xfrm>
            <a:off x="4965431" y="2438400"/>
            <a:ext cx="6586489" cy="3785419"/>
          </a:xfrm>
        </p:spPr>
        <p:txBody>
          <a:bodyPr vert="horz" lIns="91440" tIns="45720" rIns="91440" bIns="45720" rtlCol="0">
            <a:normAutofit/>
          </a:bodyPr>
          <a:lstStyle/>
          <a:p>
            <a:pPr indent="-228600"/>
            <a:r>
              <a:rPr lang="en-US" sz="2800" dirty="0"/>
              <a:t>Personal development</a:t>
            </a:r>
          </a:p>
          <a:p>
            <a:pPr indent="-228600"/>
            <a:r>
              <a:rPr lang="en-US" sz="2800" dirty="0"/>
              <a:t>Interpersonal development</a:t>
            </a:r>
          </a:p>
          <a:p>
            <a:pPr indent="-228600"/>
            <a:r>
              <a:rPr lang="en-US" sz="2800" dirty="0"/>
              <a:t>Reduce stereotypes and facilitates cultural and racial understanding</a:t>
            </a:r>
          </a:p>
          <a:p>
            <a:pPr indent="-228600"/>
            <a:r>
              <a:rPr lang="en-US" sz="2800" dirty="0"/>
              <a:t>Increases commitment to service</a:t>
            </a:r>
          </a:p>
        </p:txBody>
      </p:sp>
      <p:sp>
        <p:nvSpPr>
          <p:cNvPr id="4" name="Date Placeholder 3"/>
          <p:cNvSpPr>
            <a:spLocks noGrp="1"/>
          </p:cNvSpPr>
          <p:nvPr>
            <p:ph type="dt" sz="half" idx="10"/>
          </p:nvPr>
        </p:nvSpPr>
        <p:spPr>
          <a:xfrm>
            <a:off x="838200" y="6356350"/>
            <a:ext cx="2049855" cy="365125"/>
          </a:xfrm>
        </p:spPr>
        <p:txBody>
          <a:bodyPr vert="horz" lIns="91440" tIns="45720" rIns="91440" bIns="45720" rtlCol="0" anchor="ctr">
            <a:normAutofit/>
          </a:bodyPr>
          <a:lstStyle/>
          <a:p>
            <a:pPr algn="l">
              <a:spcAft>
                <a:spcPts val="600"/>
              </a:spcAft>
              <a:defRPr/>
            </a:pPr>
            <a:r>
              <a:rPr lang="en-US" sz="1200">
                <a:solidFill>
                  <a:srgbClr val="FFFFFF"/>
                </a:solidFill>
                <a:latin typeface="Calibri" panose="020F0502020204030204"/>
              </a:rPr>
              <a:t>July 22, 2012</a:t>
            </a:r>
          </a:p>
        </p:txBody>
      </p:sp>
      <p:sp>
        <p:nvSpPr>
          <p:cNvPr id="5" name="Footer Placeholder 4"/>
          <p:cNvSpPr>
            <a:spLocks noGrp="1"/>
          </p:cNvSpPr>
          <p:nvPr>
            <p:ph type="ftr" sz="quarter" idx="11"/>
          </p:nvPr>
        </p:nvSpPr>
        <p:spPr>
          <a:xfrm>
            <a:off x="4965430" y="6356350"/>
            <a:ext cx="4139134" cy="365125"/>
          </a:xfrm>
        </p:spPr>
        <p:txBody>
          <a:bodyPr vert="horz" lIns="91440" tIns="45720" rIns="91440" bIns="45720" rtlCol="0" anchor="ctr">
            <a:normAutofit/>
          </a:bodyPr>
          <a:lstStyle/>
          <a:p>
            <a:pPr>
              <a:spcAft>
                <a:spcPts val="600"/>
              </a:spcAft>
              <a:defRPr/>
            </a:pPr>
            <a:endParaRPr lang="en-US" sz="1200" kern="1200" dirty="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9CD8D479-8942-46E8-A226-A4E01F7A105C}" type="slidenum">
              <a:rPr lang="en-US" sz="1200" smtClean="0">
                <a:solidFill>
                  <a:prstClr val="black">
                    <a:tint val="75000"/>
                  </a:prstClr>
                </a:solidFill>
                <a:latin typeface="Calibri" panose="020F0502020204030204"/>
              </a:rPr>
              <a:pPr>
                <a:spcAft>
                  <a:spcPts val="600"/>
                </a:spcAft>
                <a:defRPr/>
              </a:pPr>
              <a:t>6</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7915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ACC support Service-Learning?</a:t>
            </a:r>
            <a:br>
              <a:rPr lang="en-US" dirty="0"/>
            </a:br>
            <a:endParaRPr lang="en-US" dirty="0"/>
          </a:p>
        </p:txBody>
      </p:sp>
    </p:spTree>
    <p:extLst>
      <p:ext uri="{BB962C8B-B14F-4D97-AF65-F5344CB8AC3E}">
        <p14:creationId xmlns:p14="http://schemas.microsoft.com/office/powerpoint/2010/main" val="398869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6B2FBA3D-6A39-43A8-8BF7-04A8C71FD9F0}"/>
              </a:ext>
            </a:extLst>
          </p:cNvPr>
          <p:cNvSpPr>
            <a:spLocks noGrp="1"/>
          </p:cNvSpPr>
          <p:nvPr>
            <p:ph type="title"/>
          </p:nvPr>
        </p:nvSpPr>
        <p:spPr>
          <a:xfrm>
            <a:off x="838200" y="963877"/>
            <a:ext cx="3494362" cy="4930246"/>
          </a:xfrm>
        </p:spPr>
        <p:txBody>
          <a:bodyPr>
            <a:normAutofit/>
          </a:bodyPr>
          <a:lstStyle/>
          <a:p>
            <a:pPr algn="r"/>
            <a:r>
              <a:rPr lang="en-US" b="1" dirty="0"/>
              <a:t>ACC’s Office Service-Learning:</a:t>
            </a:r>
            <a:endParaRPr lang="en-US" b="1"/>
          </a:p>
        </p:txBody>
      </p:sp>
      <p:sp>
        <p:nvSpPr>
          <p:cNvPr id="5" name="Content Placeholder 4">
            <a:extLst>
              <a:ext uri="{FF2B5EF4-FFF2-40B4-BE49-F238E27FC236}">
                <a16:creationId xmlns:a16="http://schemas.microsoft.com/office/drawing/2014/main" id="{441389B1-B21D-4AC3-BDA4-15EBB508269E}"/>
              </a:ext>
            </a:extLst>
          </p:cNvPr>
          <p:cNvSpPr>
            <a:spLocks noGrp="1"/>
          </p:cNvSpPr>
          <p:nvPr>
            <p:ph idx="1"/>
          </p:nvPr>
        </p:nvSpPr>
        <p:spPr>
          <a:xfrm>
            <a:off x="4976031" y="963877"/>
            <a:ext cx="6377769" cy="4930246"/>
          </a:xfrm>
        </p:spPr>
        <p:txBody>
          <a:bodyPr anchor="ctr">
            <a:normAutofit/>
          </a:bodyPr>
          <a:lstStyle/>
          <a:p>
            <a:pPr marL="0" indent="0">
              <a:buNone/>
            </a:pPr>
            <a:r>
              <a:rPr lang="en-US" b="1" dirty="0"/>
              <a:t>VISION</a:t>
            </a:r>
            <a:r>
              <a:rPr lang="en-US" dirty="0"/>
              <a:t>:  </a:t>
            </a:r>
          </a:p>
          <a:p>
            <a:pPr marL="0" indent="0">
              <a:buNone/>
            </a:pPr>
            <a:r>
              <a:rPr lang="en-US" dirty="0"/>
              <a:t>The Service Learning and Civic Engagement Office at ACC will seek out opportunities to be a </a:t>
            </a:r>
            <a:r>
              <a:rPr lang="en-US" b="1" dirty="0"/>
              <a:t>catalyst</a:t>
            </a:r>
            <a:r>
              <a:rPr lang="en-US" dirty="0"/>
              <a:t> </a:t>
            </a:r>
            <a:r>
              <a:rPr lang="en-US" b="1" dirty="0"/>
              <a:t>in transforming communities</a:t>
            </a:r>
            <a:r>
              <a:rPr lang="en-US" dirty="0"/>
              <a:t>. The office will be recognized as an </a:t>
            </a:r>
            <a:r>
              <a:rPr lang="en-US" b="1" dirty="0"/>
              <a:t>information hub </a:t>
            </a:r>
            <a:r>
              <a:rPr lang="en-US" dirty="0"/>
              <a:t>for students, faculty, staff, and administration to develop and continue their community engagement.</a:t>
            </a:r>
          </a:p>
          <a:p>
            <a:pPr marL="0" indent="0">
              <a:buNone/>
            </a:pPr>
            <a:endParaRPr lang="en-US" b="1" dirty="0"/>
          </a:p>
          <a:p>
            <a:pPr marL="0" indent="0">
              <a:buNone/>
            </a:pPr>
            <a:r>
              <a:rPr lang="en-US" b="1" dirty="0"/>
              <a:t>MISSION</a:t>
            </a:r>
            <a:r>
              <a:rPr lang="en-US" dirty="0"/>
              <a:t>:  </a:t>
            </a:r>
          </a:p>
          <a:p>
            <a:pPr marL="0" indent="0">
              <a:buNone/>
            </a:pPr>
            <a:r>
              <a:rPr lang="en-US" dirty="0"/>
              <a:t>The Service Learning and Civic Engagement Office seeks to foster student civic </a:t>
            </a:r>
            <a:r>
              <a:rPr lang="en-US" b="1" dirty="0"/>
              <a:t>engagement</a:t>
            </a:r>
            <a:r>
              <a:rPr lang="en-US" dirty="0"/>
              <a:t>, develop academic service-learning </a:t>
            </a:r>
            <a:r>
              <a:rPr lang="en-US" b="1" dirty="0"/>
              <a:t>partnerships</a:t>
            </a:r>
            <a:r>
              <a:rPr lang="en-US" dirty="0"/>
              <a:t> with non-profits throughout Central Texas as well as provide faculty with service-learning curriculum </a:t>
            </a:r>
            <a:r>
              <a:rPr lang="en-US" b="1" dirty="0"/>
              <a:t>support</a:t>
            </a:r>
            <a:r>
              <a:rPr lang="en-US" dirty="0"/>
              <a:t>.</a:t>
            </a:r>
          </a:p>
          <a:p>
            <a:pPr marL="0" indent="0">
              <a:buNone/>
            </a:pPr>
            <a:endParaRPr lang="en-US" dirty="0"/>
          </a:p>
        </p:txBody>
      </p:sp>
    </p:spTree>
    <p:extLst>
      <p:ext uri="{BB962C8B-B14F-4D97-AF65-F5344CB8AC3E}">
        <p14:creationId xmlns:p14="http://schemas.microsoft.com/office/powerpoint/2010/main" val="378050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EB0A-0891-479B-A12C-AB1BBA701C1E}"/>
              </a:ext>
            </a:extLst>
          </p:cNvPr>
          <p:cNvSpPr>
            <a:spLocks noGrp="1"/>
          </p:cNvSpPr>
          <p:nvPr>
            <p:ph type="title"/>
          </p:nvPr>
        </p:nvSpPr>
        <p:spPr/>
        <p:txBody>
          <a:bodyPr/>
          <a:lstStyle/>
          <a:p>
            <a:r>
              <a:rPr lang="en-US" dirty="0"/>
              <a:t>EXAMPLES OF SERVICE-LEARNING AT ACC</a:t>
            </a:r>
          </a:p>
        </p:txBody>
      </p:sp>
    </p:spTree>
    <p:extLst>
      <p:ext uri="{BB962C8B-B14F-4D97-AF65-F5344CB8AC3E}">
        <p14:creationId xmlns:p14="http://schemas.microsoft.com/office/powerpoint/2010/main" val="171945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70532A-D598-4F6B-B05D-F62B681804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ecology education photo presentation</Template>
  <TotalTime>0</TotalTime>
  <Words>1506</Words>
  <Application>Microsoft Office PowerPoint</Application>
  <PresentationFormat>Widescreen</PresentationFormat>
  <Paragraphs>183</Paragraphs>
  <Slides>31</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Calibri Light</vt:lpstr>
      <vt:lpstr>Corbel</vt:lpstr>
      <vt:lpstr>Ecology 16x9</vt:lpstr>
      <vt:lpstr>Office Theme</vt:lpstr>
      <vt:lpstr>Service-Learning at Austin Community College </vt:lpstr>
      <vt:lpstr>Service-Learning:</vt:lpstr>
      <vt:lpstr>PowerPoint Presentation</vt:lpstr>
      <vt:lpstr>What are the Benefits of Service-Learning?</vt:lpstr>
      <vt:lpstr>Academic Benefits to Students reported in “Evidence of Service-Learning Benefits,” Carleton University.  28 April 2015.  Web. 29 Dec 2015. </vt:lpstr>
      <vt:lpstr>Personal and Social Benefits to Students reported in “Evidence of Service-Learning Benefits,” Carleton University.  28 April 2015.  Web. 29 Dec 2015.</vt:lpstr>
      <vt:lpstr>How does ACC support Service-Learning? </vt:lpstr>
      <vt:lpstr>ACC’s Office Service-Learning:</vt:lpstr>
      <vt:lpstr>EXAMPLES OF SERVICE-LEARNING AT ACC</vt:lpstr>
      <vt:lpstr>SIGN LANGUAGE COURSES</vt:lpstr>
      <vt:lpstr>     INTRODUCTION TO THERAPEUTIC RECREATION   </vt:lpstr>
      <vt:lpstr>ENGLISH COMPOSITION 1</vt:lpstr>
      <vt:lpstr>Frankie Hefley, Director, Cherry Creek Community Gardens:</vt:lpstr>
      <vt:lpstr>Conflict-Based Ethics</vt:lpstr>
      <vt:lpstr>A Better Methodology:  Problem-Based Ethics </vt:lpstr>
      <vt:lpstr>ETHICS</vt:lpstr>
      <vt:lpstr>PowerPoint Presentation</vt:lpstr>
      <vt:lpstr>Connecting children with their incarcerated mothers through the joy of literature  </vt:lpstr>
      <vt:lpstr>PowerPoint Presentation</vt:lpstr>
      <vt:lpstr>ACC Office of Energy and Sustainability</vt:lpstr>
      <vt:lpstr>Water usage at Pinnacle Campus</vt:lpstr>
      <vt:lpstr>Students decide on an ethical question.</vt:lpstr>
      <vt:lpstr>If I only knew then, what I know now!</vt:lpstr>
      <vt:lpstr>Hays County Food Bank </vt:lpstr>
      <vt:lpstr>Theories/approaches solving world hunger:</vt:lpstr>
      <vt:lpstr>My Conclusions:</vt:lpstr>
      <vt:lpstr>Identify the greatest challenges you experienced as part of your service-learning placement:</vt:lpstr>
      <vt:lpstr>Identify the biggest impact the program had on you:</vt:lpstr>
      <vt:lpstr>Have your attitudes and beliefs changed as a result of this experience?</vt:lpstr>
      <vt:lpstr>“I think this was a wonderful, beneficial, and amazing experience for students at ACC.”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2015-12-29T14:01:01Z</dcterms:created>
  <dcterms:modified xsi:type="dcterms:W3CDTF">2017-10-16T14:34:11Z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ies>
</file>