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1" r:id="rId1"/>
  </p:sldMasterIdLst>
  <p:notesMasterIdLst>
    <p:notesMasterId r:id="rId10"/>
  </p:notesMasterIdLst>
  <p:sldIdLst>
    <p:sldId id="257" r:id="rId2"/>
    <p:sldId id="258" r:id="rId3"/>
    <p:sldId id="265" r:id="rId4"/>
    <p:sldId id="260" r:id="rId5"/>
    <p:sldId id="264" r:id="rId6"/>
    <p:sldId id="263" r:id="rId7"/>
    <p:sldId id="261" r:id="rId8"/>
    <p:sldId id="262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2EE2250-3276-4D36-A787-28F02A99C8B4}">
  <a:tblStyle styleId="{C2EE2250-3276-4D36-A787-28F02A99C8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EFF8"/>
          </a:solidFill>
        </a:fill>
      </a:tcStyle>
    </a:wholeTbl>
    <a:band1H>
      <a:tcStyle>
        <a:tcBdr/>
        <a:fill>
          <a:solidFill>
            <a:srgbClr val="CBDEF1"/>
          </a:solidFill>
        </a:fill>
      </a:tcStyle>
    </a:band1H>
    <a:band1V>
      <a:tcStyle>
        <a:tcBdr/>
        <a:fill>
          <a:solidFill>
            <a:srgbClr val="CBDE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2" autoAdjust="0"/>
    <p:restoredTop sz="78182" autoAdjust="0"/>
  </p:normalViewPr>
  <p:slideViewPr>
    <p:cSldViewPr snapToGrid="0">
      <p:cViewPr>
        <p:scale>
          <a:sx n="66" d="100"/>
          <a:sy n="66" d="100"/>
        </p:scale>
        <p:origin x="-2760" y="-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54809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Introductions</a:t>
            </a:r>
            <a:endParaRPr dirty="0"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9672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Funded</a:t>
            </a:r>
            <a:r>
              <a:rPr lang="en-US" baseline="0" dirty="0" smtClean="0"/>
              <a:t> by Travis County.  They wanted to address families being pushed out of Austin area and we proposed Manor since we already had a relationship with them</a:t>
            </a:r>
            <a:endParaRPr lang="en-US" dirty="0"/>
          </a:p>
        </p:txBody>
      </p:sp>
      <p:sp>
        <p:nvSpPr>
          <p:cNvPr id="370" name="Shape 3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53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is currently a waitlist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90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</a:pPr>
            <a:r>
              <a:rPr lang="en-US" sz="2800" dirty="0" smtClean="0">
                <a:solidFill>
                  <a:schemeClr val="dk2"/>
                </a:solidFill>
              </a:rPr>
              <a:t>Housing:</a:t>
            </a:r>
            <a:r>
              <a:rPr lang="en-US" sz="2800" baseline="0" dirty="0" smtClean="0">
                <a:solidFill>
                  <a:schemeClr val="dk2"/>
                </a:solidFill>
              </a:rPr>
              <a:t>  Landlord outreach (finding landlords willing to work with people with housing barriers such as criminal records, poor credit, </a:t>
            </a:r>
            <a:r>
              <a:rPr lang="en-US" sz="2800" baseline="0" dirty="0" err="1" smtClean="0">
                <a:solidFill>
                  <a:schemeClr val="dk2"/>
                </a:solidFill>
              </a:rPr>
              <a:t>etc</a:t>
            </a:r>
            <a:r>
              <a:rPr lang="en-US" sz="2800" baseline="0" dirty="0" smtClean="0">
                <a:solidFill>
                  <a:schemeClr val="dk2"/>
                </a:solidFill>
              </a:rPr>
              <a:t>)</a:t>
            </a:r>
            <a:endParaRPr sz="2800" dirty="0">
              <a:solidFill>
                <a:schemeClr val="dk2"/>
              </a:solidFill>
            </a:endParaRPr>
          </a:p>
        </p:txBody>
      </p:sp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222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91" name="Shape 39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9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- No Foot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Yellow">
    <p:bg>
      <p:bgPr>
        <a:solidFill>
          <a:schemeClr val="accent5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32485" y="5759969"/>
            <a:ext cx="2156683" cy="505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Grey">
    <p:bg>
      <p:bgPr>
        <a:solidFill>
          <a:schemeClr val="dk2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18600" y="5651500"/>
            <a:ext cx="2260599" cy="5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- Vertical Picture Right">
    <p:bg>
      <p:bgPr>
        <a:solidFill>
          <a:schemeClr val="accent6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6609473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6619983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87861" y="0"/>
            <a:ext cx="42041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1231900"/>
            <a:ext cx="2260599" cy="5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- Horizontal Picture Right">
    <p:bg>
      <p:bgPr>
        <a:solidFill>
          <a:schemeClr val="accent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737256" y="1783309"/>
            <a:ext cx="2836260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37256" y="4894262"/>
            <a:ext cx="2804728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35669" y="0"/>
            <a:ext cx="795633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00" y="1231900"/>
            <a:ext cx="2260599" cy="5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- Circle Picture">
    <p:bg>
      <p:bgPr>
        <a:solidFill>
          <a:schemeClr val="accent6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737256" y="1783309"/>
            <a:ext cx="4475874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37256" y="4894262"/>
            <a:ext cx="4528426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041" y="914844"/>
            <a:ext cx="5064373" cy="502831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00" y="1231900"/>
            <a:ext cx="2260599" cy="5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- Logo Watermark">
    <p:bg>
      <p:bgPr>
        <a:solidFill>
          <a:schemeClr val="accent6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737256" y="1783309"/>
            <a:ext cx="4475874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37256" y="4894262"/>
            <a:ext cx="4528426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2">
            <a:alphaModFix amt="9000"/>
          </a:blip>
          <a:srcRect/>
          <a:stretch/>
        </p:blipFill>
        <p:spPr>
          <a:xfrm>
            <a:off x="2151068" y="2197100"/>
            <a:ext cx="9159861" cy="77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- Full Bleed Photo">
    <p:bg>
      <p:bgPr>
        <a:solidFill>
          <a:schemeClr val="accent6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7036457" y="2246859"/>
            <a:ext cx="4475874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4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36457" y="5357812"/>
            <a:ext cx="4528426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1200" y="3200400"/>
            <a:ext cx="2475894" cy="58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7971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Blue Body 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7971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838200" y="1551128"/>
            <a:ext cx="352424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699000" y="1551128"/>
            <a:ext cx="352424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6"/>
              </a:buClr>
              <a:buFont typeface="Arial"/>
              <a:buNone/>
              <a:defRPr sz="1800" b="0" i="0" u="none" strike="noStrike" cap="none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Green Bod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7971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838200" y="1490225"/>
            <a:ext cx="352424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None/>
              <a:def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4699000" y="1490225"/>
            <a:ext cx="352424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None/>
              <a:defRPr sz="1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7971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838200" y="1444238"/>
            <a:ext cx="10515599" cy="4732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900"/>
              </a:spcAft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spcAft>
                <a:spcPts val="900"/>
              </a:spcAft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900"/>
              </a:spcAft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90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900"/>
              </a:spcAft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Light Blue Body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7971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831850" y="1445323"/>
            <a:ext cx="352424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4692650" y="1445323"/>
            <a:ext cx="352424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Purple Body 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7971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831850" y="1411138"/>
            <a:ext cx="352424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4692650" y="1411138"/>
            <a:ext cx="352424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with Red Body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7971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 sz="4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831850" y="1462415"/>
            <a:ext cx="352424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4692650" y="1462415"/>
            <a:ext cx="352424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Font typeface="Calibri"/>
              <a:buNone/>
              <a:defRPr sz="3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5183187" y="457200"/>
            <a:ext cx="6172199" cy="457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70C0"/>
              </a:buClr>
              <a:buFont typeface="Calibri"/>
              <a:buNone/>
              <a:defRPr sz="32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pic" idx="2"/>
          </p:nvPr>
        </p:nvSpPr>
        <p:spPr>
          <a:xfrm>
            <a:off x="5183187" y="457200"/>
            <a:ext cx="6172199" cy="457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5123" y="414416"/>
            <a:ext cx="6880876" cy="477432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839788" y="427702"/>
            <a:ext cx="3879695" cy="9684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839788" y="1632154"/>
            <a:ext cx="3879695" cy="420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_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hape 1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3225" y="457200"/>
            <a:ext cx="3138036" cy="470084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7085010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7085010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_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75571" y="427704"/>
            <a:ext cx="4078598" cy="480305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6200109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6200109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_4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5678998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5678998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3922" y="418304"/>
            <a:ext cx="4685245" cy="492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 - White Background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32610" y="2585402"/>
            <a:ext cx="5079995" cy="144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_5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839788" y="427704"/>
            <a:ext cx="6249268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839788" y="1396180"/>
            <a:ext cx="6249268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4025" y="426706"/>
            <a:ext cx="4105143" cy="491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_6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Shape 1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6878535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6878535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2452" y="431375"/>
            <a:ext cx="3505067" cy="4833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_7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Shape 1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1632" y="427704"/>
            <a:ext cx="6087535" cy="483255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839788" y="427702"/>
            <a:ext cx="4282816" cy="9684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839788" y="1632154"/>
            <a:ext cx="4282816" cy="420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_8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Shape 1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7173500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7173500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9096" y="425916"/>
            <a:ext cx="3230072" cy="48386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_9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839788" y="427704"/>
            <a:ext cx="6406585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839788" y="1396180"/>
            <a:ext cx="6406585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2514" y="427704"/>
            <a:ext cx="4016653" cy="48423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_10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839787" y="457199"/>
            <a:ext cx="4351643" cy="9684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839788" y="1917290"/>
            <a:ext cx="4351643" cy="39222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4889" y="427704"/>
            <a:ext cx="5801034" cy="4932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_1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839788" y="427704"/>
            <a:ext cx="5944468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839788" y="1396180"/>
            <a:ext cx="5944468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9275" y="427704"/>
            <a:ext cx="4577706" cy="480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_1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839788" y="427704"/>
            <a:ext cx="6971066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839788" y="1396180"/>
            <a:ext cx="6971066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4142" y="427702"/>
            <a:ext cx="3345026" cy="4781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_13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hape 2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Shape 218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839788" y="427704"/>
            <a:ext cx="7167619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839788" y="1396180"/>
            <a:ext cx="7167619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0875" y="427704"/>
            <a:ext cx="3208293" cy="480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+Consumer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Shape 2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8554" y="457199"/>
            <a:ext cx="4449345" cy="481091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839788" y="427704"/>
            <a:ext cx="5944468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839788" y="1396180"/>
            <a:ext cx="5944468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Slide - Blue Background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8810" y="2722968"/>
            <a:ext cx="4887490" cy="1145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+Consumer_2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6583567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6583567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211" y="427704"/>
            <a:ext cx="3802858" cy="4744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+Consumer_3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Shape 2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64" y="382412"/>
            <a:ext cx="5338506" cy="484834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839788" y="427702"/>
            <a:ext cx="4951411" cy="9684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839788" y="1632154"/>
            <a:ext cx="4951411" cy="42073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+Consumer_4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9264" y="382412"/>
            <a:ext cx="3239903" cy="485257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7085010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7085010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+Consumer_5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7232495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7232495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6746" y="427704"/>
            <a:ext cx="3193997" cy="4783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+Consumer_6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Shape 2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839788" y="427704"/>
            <a:ext cx="5325037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839788" y="1396180"/>
            <a:ext cx="5325037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2896" y="427702"/>
            <a:ext cx="5145845" cy="4803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+Consumer_7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Shape 2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839788" y="427704"/>
            <a:ext cx="5718327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839788" y="1396180"/>
            <a:ext cx="5718327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7786" y="427704"/>
            <a:ext cx="4671380" cy="475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+Consumer_8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ape 2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839788" y="427704"/>
            <a:ext cx="5777320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839788" y="1396180"/>
            <a:ext cx="5777320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9907" y="427704"/>
            <a:ext cx="4619262" cy="4724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+Consumer_9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Shape 2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839788" y="427704"/>
            <a:ext cx="5983798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839788" y="1396180"/>
            <a:ext cx="5983798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79225" y="427704"/>
            <a:ext cx="4409942" cy="4778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Staff+Consumer_10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Shape 27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5826482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5826482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1453" y="422785"/>
            <a:ext cx="4577715" cy="4841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Consumer_1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Shape 2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839788" y="427704"/>
            <a:ext cx="6003463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839788" y="1396180"/>
            <a:ext cx="6003463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9499" y="427704"/>
            <a:ext cx="4579273" cy="469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- White Background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82290" y="5930019"/>
            <a:ext cx="1406877" cy="331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Consumer_2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5216882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5216882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2142" y="427704"/>
            <a:ext cx="4788309" cy="4832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Consumer_3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7163670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7163670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59096" y="427704"/>
            <a:ext cx="3230072" cy="4839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Consumer_4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7173500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7173500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5" name="Shape 3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8089" y="423693"/>
            <a:ext cx="3171079" cy="47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Consumer_5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Shape 3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6583567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6583567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9160" y="432618"/>
            <a:ext cx="3820008" cy="4741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Consumer_6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Shape 3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6583567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6583567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1503" y="427704"/>
            <a:ext cx="3627665" cy="483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Consumer_7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Shape 320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7085010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7085010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8760" y="427704"/>
            <a:ext cx="3210407" cy="479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Consumer_8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Shape 3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Shape 326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5826482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5826482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1968" y="427704"/>
            <a:ext cx="4267199" cy="4758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Consumer_9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Shape 3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6219773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6219773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4025" y="421883"/>
            <a:ext cx="4042984" cy="4842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Consumer_10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Shape 3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6721218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6721218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4464" y="423570"/>
            <a:ext cx="3544704" cy="4841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Consumer_1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hape 3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7016185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7016185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47" name="Shape 3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0942" y="433835"/>
            <a:ext cx="3338226" cy="45314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solidFill>
          <a:schemeClr val="accent6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8" name="Shape 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32485" y="5753100"/>
            <a:ext cx="2156683" cy="508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_Consumer_12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Shape 3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78663" y="5499100"/>
            <a:ext cx="2210506" cy="52157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title"/>
          </p:nvPr>
        </p:nvSpPr>
        <p:spPr>
          <a:xfrm>
            <a:off x="839787" y="427704"/>
            <a:ext cx="6465579" cy="65384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839787" y="1396180"/>
            <a:ext cx="6465579" cy="44433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8296" y="427704"/>
            <a:ext cx="3850872" cy="4763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Purple">
    <p:bg>
      <p:bgPr>
        <a:solidFill>
          <a:schemeClr val="accen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2" name="Shape 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32485" y="5753100"/>
            <a:ext cx="2156683" cy="508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Light Blue">
    <p:bg>
      <p:bgPr>
        <a:solidFill>
          <a:schemeClr val="accent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32485" y="5753100"/>
            <a:ext cx="2156683" cy="508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Green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6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20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8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A2C8"/>
              </a:buClr>
              <a:buFont typeface="Arial"/>
              <a:buNone/>
              <a:defRPr sz="1600" b="0" i="0" u="none" strike="noStrike" cap="none">
                <a:solidFill>
                  <a:srgbClr val="88A2C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32485" y="5753100"/>
            <a:ext cx="2156683" cy="508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7971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444238"/>
            <a:ext cx="10515599" cy="4732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  <p:sldLayoutId id="2147483697" r:id="rId47"/>
    <p:sldLayoutId id="2147483698" r:id="rId48"/>
    <p:sldLayoutId id="2147483699" r:id="rId49"/>
    <p:sldLayoutId id="2147483700" r:id="rId50"/>
    <p:sldLayoutId id="2147483701" r:id="rId51"/>
    <p:sldLayoutId id="2147483702" r:id="rId52"/>
    <p:sldLayoutId id="2147483703" r:id="rId53"/>
    <p:sldLayoutId id="2147483704" r:id="rId54"/>
    <p:sldLayoutId id="2147483705" r:id="rId55"/>
    <p:sldLayoutId id="2147483706" r:id="rId56"/>
    <p:sldLayoutId id="2147483707" r:id="rId57"/>
    <p:sldLayoutId id="2147483708" r:id="rId58"/>
    <p:sldLayoutId id="2147483709" r:id="rId59"/>
    <p:sldLayoutId id="2147483710" r:id="rId6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6258" y="4752530"/>
            <a:ext cx="5079995" cy="144035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/>
          <p:nvPr/>
        </p:nvSpPr>
        <p:spPr>
          <a:xfrm>
            <a:off x="0" y="6489700"/>
            <a:ext cx="12192000" cy="3682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1591055" y="978408"/>
            <a:ext cx="9829799" cy="36933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hlink"/>
              </a:buClr>
              <a:buSzPct val="25000"/>
              <a:buFont typeface="Arial"/>
              <a:buNone/>
            </a:pPr>
            <a:r>
              <a:rPr lang="en-US" sz="7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Families with Voices</a:t>
            </a:r>
            <a:endParaRPr lang="en-US" sz="7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7971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Families with Voices?</a:t>
            </a:r>
            <a:endParaRPr lang="en-US"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Multi-agency collaborative, led by Integral Care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Targets families in Manor (78653) facing challenges in housing, work force development, food, transportation, behavioral health, and child development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 Families with Voices serve?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Families complete intake matrix assessment and score “at risk” in at least two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areas 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Families must be within least 60-80% of median family income  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Families must be identified as homeless within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MISD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Program has capacity of 30 families 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6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7971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services are offered?  </a:t>
            </a:r>
            <a:r>
              <a:rPr lang="en-US" sz="4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703199" y="1399238"/>
            <a:ext cx="11125943" cy="473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7940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Wrap Care Coordinator (Integral Care)</a:t>
            </a:r>
          </a:p>
          <a:p>
            <a:pPr marL="736600" lvl="1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At least monthly meetings to identify needs, goals and steps to achieve goals</a:t>
            </a:r>
          </a:p>
          <a:p>
            <a:pPr marL="2794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7940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Employment/Career Case Manger (Goodwill of Central Texas)</a:t>
            </a:r>
          </a:p>
          <a:p>
            <a:pPr marL="736600" lvl="1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Individualized career plan developed with case manager </a:t>
            </a:r>
          </a:p>
          <a:p>
            <a:pPr marL="736600" lvl="1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Develop resume and improve job searching and interview skills</a:t>
            </a:r>
          </a:p>
          <a:p>
            <a:pPr marL="736600" lvl="1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Funding for occupational training as needed (CNA, CDL,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etc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  </a:t>
            </a:r>
          </a:p>
          <a:p>
            <a:pPr marL="736600" lvl="1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Flex funds for childcare providers can be provided temporarily </a:t>
            </a:r>
          </a:p>
          <a:p>
            <a:pPr marL="736600" lvl="1" indent="-457200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79400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Housing (Integral Care)</a:t>
            </a:r>
          </a:p>
          <a:p>
            <a:pPr marL="736600" lvl="1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Housing stability specialist uses rapid re-housing model </a:t>
            </a:r>
          </a:p>
          <a:p>
            <a:pPr marL="736600" lvl="1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Help families get into fair market housing</a:t>
            </a:r>
          </a:p>
          <a:p>
            <a:pPr marL="736600" lvl="1" indent="-457200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79400" indent="-457200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lvl="0" indent="-177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dirty="0"/>
          </a:p>
          <a:p>
            <a:pPr marL="0" lvl="0" indent="-177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dirty="0"/>
          </a:p>
          <a:p>
            <a:pPr marL="0" lvl="0" indent="-177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dirty="0"/>
          </a:p>
          <a:p>
            <a:pPr marL="0" lvl="0" indent="-177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dirty="0"/>
          </a:p>
          <a:p>
            <a:pPr marL="0" lvl="0" indent="-177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dirty="0"/>
          </a:p>
          <a:p>
            <a:pPr marL="0" lvl="0" indent="-177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services are offered?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9400" indent="-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Behavioral Health Specialist (Integral Care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736600" lvl="1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Counseling for parent and/or children using evidence based counseling models</a:t>
            </a:r>
          </a:p>
          <a:p>
            <a:pPr marL="2794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79400" indent="-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Child Development Services (Integral Care network providers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736600" lvl="1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Mentoring, art therapy, equine therapy,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etc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27940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79400" indent="-4572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Natural Supports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736600" lvl="1" indent="-45720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Will work with care coordinator to identify and cultivate natural supports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5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do services last?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12-18 months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Goal:  For families to be able to successfully be able to continue and obtain their own services without the care coordinator and processional team. 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046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97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How are families referred?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911927"/>
            <a:ext cx="110212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Through Manor ISD school personnel, self referral or other community providers in 78653</a:t>
            </a: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First come, first serve </a:t>
            </a:r>
          </a:p>
          <a:p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Call: 512-804-3133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specific to childcare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Flex funds can only be used for official providers, not individuals (like a babysitter)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Waitlist at Workforce Solutions can be lengthy at times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Cost with the subsidy can still be prohibitive 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Finding childcare during non traditional hours can be a challenge (overnights, weekends)</a:t>
            </a: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Some families are leery to leave their kids with child care centers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3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016EB1"/>
      </a:dk1>
      <a:lt1>
        <a:srgbClr val="FFFFFF"/>
      </a:lt1>
      <a:dk2>
        <a:srgbClr val="535556"/>
      </a:dk2>
      <a:lt2>
        <a:srgbClr val="E7E6E6"/>
      </a:lt2>
      <a:accent1>
        <a:srgbClr val="2C9ED9"/>
      </a:accent1>
      <a:accent2>
        <a:srgbClr val="8857A3"/>
      </a:accent2>
      <a:accent3>
        <a:srgbClr val="F05127"/>
      </a:accent3>
      <a:accent4>
        <a:srgbClr val="5BBA47"/>
      </a:accent4>
      <a:accent5>
        <a:srgbClr val="FCAF17"/>
      </a:accent5>
      <a:accent6>
        <a:srgbClr val="016EB1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430</Words>
  <Application>Microsoft Office PowerPoint</Application>
  <PresentationFormat>Custom</PresentationFormat>
  <Paragraphs>59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What is Families with Voices?</vt:lpstr>
      <vt:lpstr>Who does Families with Voices serve?</vt:lpstr>
      <vt:lpstr>What services are offered?   </vt:lpstr>
      <vt:lpstr>What services are offered?</vt:lpstr>
      <vt:lpstr>How long do services last? </vt:lpstr>
      <vt:lpstr>How are families referred?  </vt:lpstr>
      <vt:lpstr>Challenges specific to childcare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L. Spencer</dc:creator>
  <cp:lastModifiedBy>Windows User</cp:lastModifiedBy>
  <cp:revision>11</cp:revision>
  <dcterms:modified xsi:type="dcterms:W3CDTF">2018-05-22T16:09:52Z</dcterms:modified>
</cp:coreProperties>
</file>