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07" r:id="rId2"/>
    <p:sldId id="309" r:id="rId3"/>
    <p:sldId id="308" r:id="rId4"/>
    <p:sldId id="310" r:id="rId5"/>
    <p:sldId id="311" r:id="rId6"/>
    <p:sldId id="312" r:id="rId7"/>
    <p:sldId id="283" r:id="rId8"/>
    <p:sldId id="268" r:id="rId9"/>
    <p:sldId id="284" r:id="rId10"/>
    <p:sldId id="302" r:id="rId11"/>
    <p:sldId id="282" r:id="rId12"/>
    <p:sldId id="304" r:id="rId13"/>
    <p:sldId id="277" r:id="rId14"/>
    <p:sldId id="305" r:id="rId15"/>
    <p:sldId id="276" r:id="rId16"/>
    <p:sldId id="287" r:id="rId17"/>
    <p:sldId id="292" r:id="rId18"/>
    <p:sldId id="313"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CC6"/>
    <a:srgbClr val="F8A81E"/>
    <a:srgbClr val="D16360"/>
    <a:srgbClr val="0066FF"/>
    <a:srgbClr val="0099FF"/>
    <a:srgbClr val="33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80611" autoAdjust="0"/>
  </p:normalViewPr>
  <p:slideViewPr>
    <p:cSldViewPr snapToGrid="0">
      <p:cViewPr varScale="1">
        <p:scale>
          <a:sx n="72" d="100"/>
          <a:sy n="72" d="100"/>
        </p:scale>
        <p:origin x="8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A3DE4ACD-5EB5-477A-B1D1-F38E5C26D076}" type="datetimeFigureOut">
              <a:rPr lang="en-US" smtClean="0"/>
              <a:t>6/20/2018</a:t>
            </a:fld>
            <a:endParaRPr lang="en-US"/>
          </a:p>
        </p:txBody>
      </p:sp>
      <p:sp>
        <p:nvSpPr>
          <p:cNvPr id="4" name="Footer Placeholder 3"/>
          <p:cNvSpPr>
            <a:spLocks noGrp="1"/>
          </p:cNvSpPr>
          <p:nvPr>
            <p:ph type="ftr" sz="quarter" idx="2"/>
          </p:nvPr>
        </p:nvSpPr>
        <p:spPr>
          <a:xfrm>
            <a:off x="0" y="8829969"/>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9"/>
            <a:ext cx="2982119" cy="466433"/>
          </a:xfrm>
          <a:prstGeom prst="rect">
            <a:avLst/>
          </a:prstGeom>
        </p:spPr>
        <p:txBody>
          <a:bodyPr vert="horz" lIns="93177" tIns="46589" rIns="93177" bIns="46589" rtlCol="0" anchor="b"/>
          <a:lstStyle>
            <a:lvl1pPr algn="r">
              <a:defRPr sz="1200"/>
            </a:lvl1pPr>
          </a:lstStyle>
          <a:p>
            <a:fld id="{3D6F4F6F-C8A7-4739-A1F0-79AC04F4BF54}" type="slidenum">
              <a:rPr lang="en-US" smtClean="0"/>
              <a:t>‹#›</a:t>
            </a:fld>
            <a:endParaRPr lang="en-US"/>
          </a:p>
        </p:txBody>
      </p:sp>
    </p:spTree>
    <p:extLst>
      <p:ext uri="{BB962C8B-B14F-4D97-AF65-F5344CB8AC3E}">
        <p14:creationId xmlns:p14="http://schemas.microsoft.com/office/powerpoint/2010/main" val="209710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58C34F64-4F89-400C-9741-50285E448A91}" type="datetimeFigureOut">
              <a:rPr lang="en-US" smtClean="0"/>
              <a:t>6/20/2018</a:t>
            </a:fld>
            <a:endParaRPr lang="en-US"/>
          </a:p>
        </p:txBody>
      </p:sp>
      <p:sp>
        <p:nvSpPr>
          <p:cNvPr id="4" name="Slide Image Placeholder 3"/>
          <p:cNvSpPr>
            <a:spLocks noGrp="1" noRot="1" noChangeAspect="1"/>
          </p:cNvSpPr>
          <p:nvPr>
            <p:ph type="sldImg" idx="2"/>
          </p:nvPr>
        </p:nvSpPr>
        <p:spPr>
          <a:xfrm>
            <a:off x="652463" y="1162050"/>
            <a:ext cx="5576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9"/>
            <a:ext cx="2982119" cy="466433"/>
          </a:xfrm>
          <a:prstGeom prst="rect">
            <a:avLst/>
          </a:prstGeom>
        </p:spPr>
        <p:txBody>
          <a:bodyPr vert="horz" lIns="93177" tIns="46589" rIns="93177" bIns="46589" rtlCol="0" anchor="b"/>
          <a:lstStyle>
            <a:lvl1pPr algn="r">
              <a:defRPr sz="1200"/>
            </a:lvl1pPr>
          </a:lstStyle>
          <a:p>
            <a:fld id="{24ED55EE-7358-4364-930C-723EE21CE163}" type="slidenum">
              <a:rPr lang="en-US" smtClean="0"/>
              <a:t>‹#›</a:t>
            </a:fld>
            <a:endParaRPr lang="en-US"/>
          </a:p>
        </p:txBody>
      </p:sp>
    </p:spTree>
    <p:extLst>
      <p:ext uri="{BB962C8B-B14F-4D97-AF65-F5344CB8AC3E}">
        <p14:creationId xmlns:p14="http://schemas.microsoft.com/office/powerpoint/2010/main" val="291114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Greetings. My name is [first name, last name] and I am the [position name] for CAN, the Community Advancement Network. CAN is a partnership of 25 government and non-profit agencies who work together to improve community well-being by coordinating efforts and leveraging resources. The CAN Dashboard which will be the focus of this presentation is one tool that the CAN Board uses to identify areas of need that require focused attention.</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1</a:t>
            </a:fld>
            <a:endParaRPr lang="en-US"/>
          </a:p>
        </p:txBody>
      </p:sp>
    </p:spTree>
    <p:extLst>
      <p:ext uri="{BB962C8B-B14F-4D97-AF65-F5344CB8AC3E}">
        <p14:creationId xmlns:p14="http://schemas.microsoft.com/office/powerpoint/2010/main" val="167962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highlights for this section are … [read the stats in the highlights box].</a:t>
            </a:r>
          </a:p>
          <a:p>
            <a:endParaRPr lang="en-US" dirty="0"/>
          </a:p>
          <a:p>
            <a:r>
              <a:rPr lang="en-US" dirty="0"/>
              <a:t>The challenges that we’ll highlight in this section relate to the two indicators we highlighted. If we look at poverty by race, we find that the poverty rate for Hispanics and African-Americans is twice as high. An issue that is further examined in the Equity Analysis section of the CAN Dashboard.</a:t>
            </a:r>
          </a:p>
          <a:p>
            <a:endParaRPr lang="en-US" dirty="0"/>
          </a:p>
          <a:p>
            <a:r>
              <a:rPr lang="en-US" dirty="0"/>
              <a:t>The challenge with food security comes into focus when we look at food access for children. While food security improved overall in Travis County, the level of food security for children actually worsened. [read stat in the challenges box]</a:t>
            </a:r>
          </a:p>
        </p:txBody>
      </p:sp>
      <p:sp>
        <p:nvSpPr>
          <p:cNvPr id="4" name="Slide Number Placeholder 3"/>
          <p:cNvSpPr>
            <a:spLocks noGrp="1"/>
          </p:cNvSpPr>
          <p:nvPr>
            <p:ph type="sldNum" sz="quarter" idx="10"/>
          </p:nvPr>
        </p:nvSpPr>
        <p:spPr/>
        <p:txBody>
          <a:bodyPr/>
          <a:lstStyle/>
          <a:p>
            <a:fld id="{24ED55EE-7358-4364-930C-723EE21CE163}" type="slidenum">
              <a:rPr lang="en-US" smtClean="0"/>
              <a:t>10</a:t>
            </a:fld>
            <a:endParaRPr lang="en-US"/>
          </a:p>
        </p:txBody>
      </p:sp>
    </p:spTree>
    <p:extLst>
      <p:ext uri="{BB962C8B-B14F-4D97-AF65-F5344CB8AC3E}">
        <p14:creationId xmlns:p14="http://schemas.microsoft.com/office/powerpoint/2010/main" val="284758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indicators in the “We are healthy” section</a:t>
            </a:r>
            <a:r>
              <a:rPr lang="en-US" baseline="0" dirty="0"/>
              <a:t> of the CAN Dashboard. </a:t>
            </a:r>
          </a:p>
          <a:p>
            <a:endParaRPr lang="en-US" baseline="0" dirty="0"/>
          </a:p>
          <a:p>
            <a:r>
              <a:rPr lang="en-US" baseline="0" dirty="0"/>
              <a:t>With the exception of the indicator relating to health insurance, we didn’t see a lot of movement. The stats for mental health, obesity and smoking remained essentially flat. We did see a little movement in the right direction for Air Quality but it is not happening fast enough for us to meet our air quality goal.</a:t>
            </a:r>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11</a:t>
            </a:fld>
            <a:endParaRPr lang="en-US"/>
          </a:p>
        </p:txBody>
      </p:sp>
    </p:spTree>
    <p:extLst>
      <p:ext uri="{BB962C8B-B14F-4D97-AF65-F5344CB8AC3E}">
        <p14:creationId xmlns:p14="http://schemas.microsoft.com/office/powerpoint/2010/main" val="340614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point to highlight in  the “We Are Healthy” section is the significant improvement we report for the rate of Travis County residents who have health insurance, which has improved by 33%.  Given the recent changes to the Affordable Care Act, this is something on which we should continue to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dashboard summary, we note that the obesity rate has remained essentially unchanged. We report a rate of 23% for 2016 and a rate of 24% five years prior to that. When we juxtapose the fact that we see an improvement in food security from 18% in 2012 to 15% in 2016, but that we are not seeing an improvement in the obesity rate, a conclusion that we might draw is that people may not be eating what is good for them. We need to eat healthier. And probably goes for each and every one of us.</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12</a:t>
            </a:fld>
            <a:endParaRPr lang="en-US"/>
          </a:p>
        </p:txBody>
      </p:sp>
    </p:spTree>
    <p:extLst>
      <p:ext uri="{BB962C8B-B14F-4D97-AF65-F5344CB8AC3E}">
        <p14:creationId xmlns:p14="http://schemas.microsoft.com/office/powerpoint/2010/main" val="163000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indicators in the Achieving Our Full Potential section of the dashboard. Three are education related and one relates to employment. Outcomes in this section are quite mixed. One is unchanged, one is worse and two are better. But, we are only on track to meet one of the targets, specifically the unemployment rate. So, we’ll start with that indicator as a highlight. [go to next slide]</a:t>
            </a:r>
          </a:p>
        </p:txBody>
      </p:sp>
      <p:sp>
        <p:nvSpPr>
          <p:cNvPr id="4" name="Slide Number Placeholder 3"/>
          <p:cNvSpPr>
            <a:spLocks noGrp="1"/>
          </p:cNvSpPr>
          <p:nvPr>
            <p:ph type="sldNum" sz="quarter" idx="10"/>
          </p:nvPr>
        </p:nvSpPr>
        <p:spPr/>
        <p:txBody>
          <a:bodyPr/>
          <a:lstStyle/>
          <a:p>
            <a:fld id="{24ED55EE-7358-4364-930C-723EE21CE163}" type="slidenum">
              <a:rPr lang="en-US" smtClean="0"/>
              <a:t>13</a:t>
            </a:fld>
            <a:endParaRPr lang="en-US"/>
          </a:p>
        </p:txBody>
      </p:sp>
    </p:spTree>
    <p:extLst>
      <p:ext uri="{BB962C8B-B14F-4D97-AF65-F5344CB8AC3E}">
        <p14:creationId xmlns:p14="http://schemas.microsoft.com/office/powerpoint/2010/main" val="324299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Unemployment is at its lowest point since the unemployment rate peaked at 7% in 2010 as a result of the great depression. While high employment is positive, it also presents challenges since people looking for work find that the environment is very competitive and employers sometimes have trouble finding workers who are the right match. Another challenge relating to the unemployment rate is that we do see a disparity for African Americans in Travis County. (read the challenge Re unemployment]</a:t>
            </a:r>
          </a:p>
          <a:p>
            <a:endParaRPr lang="en-US" dirty="0"/>
          </a:p>
          <a:p>
            <a:r>
              <a:rPr lang="en-US" dirty="0"/>
              <a:t>On the education side, it is exciting that the graduation rate continues to trend upward. The rate has exceeded 90% for the first time in Central Texas.  It is also encouraging that the achievement gaps have narrowed significantly. The graduation rates for African Americans and Hispanic students are approaching 90% whereas they were below 70% ten years ago. </a:t>
            </a:r>
          </a:p>
          <a:p>
            <a:endParaRPr lang="en-US" dirty="0"/>
          </a:p>
          <a:p>
            <a:r>
              <a:rPr lang="en-US" dirty="0"/>
              <a:t>When we consider Postsecondary Success, we see that significant gaps do exist. [Read stat in the slide for Blacks &amp; Hispanics]. In the new economy, we know that earning a postsecondary credential is very important in terms of finding a good paying job, so this will be a critical issue to address going forward.</a:t>
            </a:r>
          </a:p>
        </p:txBody>
      </p:sp>
      <p:sp>
        <p:nvSpPr>
          <p:cNvPr id="4" name="Slide Number Placeholder 3"/>
          <p:cNvSpPr>
            <a:spLocks noGrp="1"/>
          </p:cNvSpPr>
          <p:nvPr>
            <p:ph type="sldNum" sz="quarter" idx="10"/>
          </p:nvPr>
        </p:nvSpPr>
        <p:spPr/>
        <p:txBody>
          <a:bodyPr/>
          <a:lstStyle/>
          <a:p>
            <a:fld id="{24ED55EE-7358-4364-930C-723EE21CE163}" type="slidenum">
              <a:rPr lang="en-US" smtClean="0"/>
              <a:t>14</a:t>
            </a:fld>
            <a:endParaRPr lang="en-US"/>
          </a:p>
        </p:txBody>
      </p:sp>
    </p:spTree>
    <p:extLst>
      <p:ext uri="{BB962C8B-B14F-4D97-AF65-F5344CB8AC3E}">
        <p14:creationId xmlns:p14="http://schemas.microsoft.com/office/powerpoint/2010/main" val="427724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bullet points on the slide.]</a:t>
            </a:r>
            <a:endParaRPr lang="en-US" baseline="0" dirty="0"/>
          </a:p>
        </p:txBody>
      </p:sp>
      <p:sp>
        <p:nvSpPr>
          <p:cNvPr id="4" name="Slide Number Placeholder 3"/>
          <p:cNvSpPr>
            <a:spLocks noGrp="1"/>
          </p:cNvSpPr>
          <p:nvPr>
            <p:ph type="sldNum" sz="quarter" idx="10"/>
          </p:nvPr>
        </p:nvSpPr>
        <p:spPr/>
        <p:txBody>
          <a:bodyPr/>
          <a:lstStyle/>
          <a:p>
            <a:fld id="{24ED55EE-7358-4364-930C-723EE21CE163}" type="slidenum">
              <a:rPr lang="en-US" smtClean="0"/>
              <a:t>15</a:t>
            </a:fld>
            <a:endParaRPr lang="en-US"/>
          </a:p>
        </p:txBody>
      </p:sp>
    </p:spTree>
    <p:extLst>
      <p:ext uri="{BB962C8B-B14F-4D97-AF65-F5344CB8AC3E}">
        <p14:creationId xmlns:p14="http://schemas.microsoft.com/office/powerpoint/2010/main" val="11061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bullet points on the slide.]</a:t>
            </a:r>
            <a:endParaRPr lang="en-US" baseline="0" dirty="0"/>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16</a:t>
            </a:fld>
            <a:endParaRPr lang="en-US"/>
          </a:p>
        </p:txBody>
      </p:sp>
    </p:spTree>
    <p:extLst>
      <p:ext uri="{BB962C8B-B14F-4D97-AF65-F5344CB8AC3E}">
        <p14:creationId xmlns:p14="http://schemas.microsoft.com/office/powerpoint/2010/main" val="94072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before, CAN is comprised of 25 partner agencies. Here is quick overview of what issues and entities are represented. Local government entities are represented in the form of Travis County, the City of Austin and the City of Pflugerville. There are four school districts and four higher institutions represented as noted here. And finally, you’ll note four partners in the health arena, Seton, St. David’s, Central Health and Integral Care.</a:t>
            </a:r>
          </a:p>
        </p:txBody>
      </p:sp>
      <p:sp>
        <p:nvSpPr>
          <p:cNvPr id="4" name="Slide Number Placeholder 3"/>
          <p:cNvSpPr>
            <a:spLocks noGrp="1"/>
          </p:cNvSpPr>
          <p:nvPr>
            <p:ph type="sldNum" sz="quarter" idx="10"/>
          </p:nvPr>
        </p:nvSpPr>
        <p:spPr/>
        <p:txBody>
          <a:bodyPr/>
          <a:lstStyle/>
          <a:p>
            <a:fld id="{24ED55EE-7358-4364-930C-723EE21CE163}" type="slidenum">
              <a:rPr lang="en-US" smtClean="0"/>
              <a:t>2</a:t>
            </a:fld>
            <a:endParaRPr lang="en-US"/>
          </a:p>
        </p:txBody>
      </p:sp>
    </p:spTree>
    <p:extLst>
      <p:ext uri="{BB962C8B-B14F-4D97-AF65-F5344CB8AC3E}">
        <p14:creationId xmlns:p14="http://schemas.microsoft.com/office/powerpoint/2010/main" val="20374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here, additional areas of focus and expertise on the CAN board are economic development, workforce development and transportation. We also have philanthropic and collaborative entities such as United Way, One Voice Central Texas, Interfaith Action and the Community Justice Council.</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3</a:t>
            </a:fld>
            <a:endParaRPr lang="en-US"/>
          </a:p>
        </p:txBody>
      </p:sp>
    </p:spTree>
    <p:extLst>
      <p:ext uri="{BB962C8B-B14F-4D97-AF65-F5344CB8AC3E}">
        <p14:creationId xmlns:p14="http://schemas.microsoft.com/office/powerpoint/2010/main" val="9544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to the dashboard indicators, I want to set the stage for the conversation by reviewing some demographic data for our Central Texas.</a:t>
            </a:r>
          </a:p>
          <a:p>
            <a:r>
              <a:rPr lang="en-US" dirty="0" smtClean="0"/>
              <a:t>No racial or ethnic group has a majority:  49% White;  34% Hispanic;  </a:t>
            </a:r>
            <a:r>
              <a:rPr lang="en-US" dirty="0" smtClean="0"/>
              <a:t>8% </a:t>
            </a:r>
            <a:r>
              <a:rPr lang="en-US" dirty="0" smtClean="0"/>
              <a:t>Black; 6% Asian</a:t>
            </a:r>
          </a:p>
          <a:p>
            <a:endParaRPr lang="en-US" dirty="0" smtClean="0"/>
          </a:p>
          <a:p>
            <a:r>
              <a:rPr lang="en-US" dirty="0" smtClean="0"/>
              <a:t>A couple of other things that stand out is that the older population in our community is 70% White and that 47% of children are Hispanic.</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4</a:t>
            </a:fld>
            <a:endParaRPr lang="en-US"/>
          </a:p>
        </p:txBody>
      </p:sp>
    </p:spTree>
    <p:extLst>
      <p:ext uri="{BB962C8B-B14F-4D97-AF65-F5344CB8AC3E}">
        <p14:creationId xmlns:p14="http://schemas.microsoft.com/office/powerpoint/2010/main" val="213171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The Austin MSA topped 2 million for the first time in 2015. Travis County accounts for 1.2 million of the 2 million.</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About </a:t>
            </a:r>
            <a:r>
              <a:rPr lang="en-US" sz="1200" dirty="0" smtClean="0"/>
              <a:t>25% </a:t>
            </a:r>
            <a:r>
              <a:rPr lang="en-US" sz="1200" dirty="0" smtClean="0"/>
              <a:t>of all people in the five-county MSA are “low-income.” What we mean by low-income is a family of four with two adults with an income </a:t>
            </a:r>
            <a:r>
              <a:rPr lang="en-US" sz="1200" dirty="0" smtClean="0"/>
              <a:t>of approximately </a:t>
            </a:r>
            <a:r>
              <a:rPr lang="en-US" sz="1200" dirty="0" smtClean="0"/>
              <a:t>$49,000 and a family of three with one adult with an income of </a:t>
            </a:r>
            <a:r>
              <a:rPr lang="en-US" sz="1200" dirty="0" smtClean="0"/>
              <a:t>approximately $39,000</a:t>
            </a:r>
            <a:r>
              <a:rPr lang="en-US" sz="1200" dirty="0" smtClean="0"/>
              <a:t>.</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The map shows where we’ve seen the largest increase in low-income families in the 5-county region from 2010-2016. The orange shows an increase of between 500 and 1500 households. The red represents an increase of more than 1500 households.</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5</a:t>
            </a:fld>
            <a:endParaRPr lang="en-US"/>
          </a:p>
        </p:txBody>
      </p:sp>
    </p:spTree>
    <p:extLst>
      <p:ext uri="{BB962C8B-B14F-4D97-AF65-F5344CB8AC3E}">
        <p14:creationId xmlns:p14="http://schemas.microsoft.com/office/powerpoint/2010/main" val="95310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summarizes the change in the number of low-income households by County. We see decreases in the number of low-income families in Travis and Williamson Counties and an increase in Hays County. Bastrop County pretty much remained flat. </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6</a:t>
            </a:fld>
            <a:endParaRPr lang="en-US"/>
          </a:p>
        </p:txBody>
      </p:sp>
    </p:spTree>
    <p:extLst>
      <p:ext uri="{BB962C8B-B14F-4D97-AF65-F5344CB8AC3E}">
        <p14:creationId xmlns:p14="http://schemas.microsoft.com/office/powerpoint/2010/main" val="279101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move on to the dashboard indicators themselves which may be found on pages 3 and 4 of the report. You’ll note that there are two ways that we gauge our current conditions on this summary sheet. First, we don’t report on the indicator for a single year. We track and report on the 5-year trend, which is the column with the gauges. We’ll report here if the 5-year trend is better, worse of unchanged. In the Safe, Just &amp; Engaged we see that we are doing better with regard to crime and voting but not with regard to jail bookings where the trend is unchanged. </a:t>
            </a:r>
          </a:p>
          <a:p>
            <a:endParaRPr lang="en-US" dirty="0"/>
          </a:p>
          <a:p>
            <a:r>
              <a:rPr lang="en-US" dirty="0"/>
              <a:t>In addition to the 5-year trend, we also report in the last column, if we are on-track to meet the community goal that has been set for this indicator. We’ve met the target with regard to the crime rate but unless we improve the trend for the other two indicators, we will not meet the target that has been set.</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7</a:t>
            </a:fld>
            <a:endParaRPr lang="en-US"/>
          </a:p>
        </p:txBody>
      </p:sp>
    </p:spTree>
    <p:extLst>
      <p:ext uri="{BB962C8B-B14F-4D97-AF65-F5344CB8AC3E}">
        <p14:creationId xmlns:p14="http://schemas.microsoft.com/office/powerpoint/2010/main" val="37656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area where we have seen great gains is with regard to the crime rate which has gone down 27% from 2012 to 2016. This greatly exceeds the goal of achieving a 1% reduction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the jail bookings indicator is an area of concern. What does the jail bookings indicator mean exactly? It calls attention to the fact that while African Americans make up 8% of the population, they make-up 22% of the population that is booked into jail. It highlights the importance of focusing on criminal justice reform.</a:t>
            </a:r>
          </a:p>
          <a:p>
            <a:endParaRPr lang="en-US" dirty="0"/>
          </a:p>
        </p:txBody>
      </p:sp>
      <p:sp>
        <p:nvSpPr>
          <p:cNvPr id="4" name="Slide Number Placeholder 3"/>
          <p:cNvSpPr>
            <a:spLocks noGrp="1"/>
          </p:cNvSpPr>
          <p:nvPr>
            <p:ph type="sldNum" sz="quarter" idx="10"/>
          </p:nvPr>
        </p:nvSpPr>
        <p:spPr/>
        <p:txBody>
          <a:bodyPr/>
          <a:lstStyle/>
          <a:p>
            <a:fld id="{24ED55EE-7358-4364-930C-723EE21CE163}" type="slidenum">
              <a:rPr lang="en-US" smtClean="0"/>
              <a:t>8</a:t>
            </a:fld>
            <a:endParaRPr lang="en-US"/>
          </a:p>
        </p:txBody>
      </p:sp>
    </p:spTree>
    <p:extLst>
      <p:ext uri="{BB962C8B-B14F-4D97-AF65-F5344CB8AC3E}">
        <p14:creationId xmlns:p14="http://schemas.microsoft.com/office/powerpoint/2010/main" val="183893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indicators in the Basic Needs</a:t>
            </a:r>
            <a:r>
              <a:rPr lang="en-US" baseline="0" dirty="0"/>
              <a:t> section. Our five-year trends show poverty, food security and housing cost burdened improving. As you can see we are not making progress with regard to homelessness which saw a slight increase and our balance in transportation modes. About ¾ of us drive alone to work. That is important because it affects traffic congestion and it affects our air quality.</a:t>
            </a:r>
          </a:p>
          <a:p>
            <a:endParaRPr lang="en-US" baseline="0" dirty="0"/>
          </a:p>
        </p:txBody>
      </p:sp>
      <p:sp>
        <p:nvSpPr>
          <p:cNvPr id="4" name="Slide Number Placeholder 3"/>
          <p:cNvSpPr>
            <a:spLocks noGrp="1"/>
          </p:cNvSpPr>
          <p:nvPr>
            <p:ph type="sldNum" sz="quarter" idx="10"/>
          </p:nvPr>
        </p:nvSpPr>
        <p:spPr/>
        <p:txBody>
          <a:bodyPr/>
          <a:lstStyle/>
          <a:p>
            <a:fld id="{24ED55EE-7358-4364-930C-723EE21CE163}" type="slidenum">
              <a:rPr lang="en-US" smtClean="0"/>
              <a:t>9</a:t>
            </a:fld>
            <a:endParaRPr lang="en-US"/>
          </a:p>
        </p:txBody>
      </p:sp>
    </p:spTree>
    <p:extLst>
      <p:ext uri="{BB962C8B-B14F-4D97-AF65-F5344CB8AC3E}">
        <p14:creationId xmlns:p14="http://schemas.microsoft.com/office/powerpoint/2010/main" val="307928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97205" y="220086"/>
            <a:ext cx="6857143" cy="6219048"/>
          </a:xfrm>
          <a:prstGeom prst="rect">
            <a:avLst/>
          </a:prstGeom>
        </p:spPr>
      </p:pic>
      <p:sp>
        <p:nvSpPr>
          <p:cNvPr id="8" name="Text Box 2"/>
          <p:cNvSpPr txBox="1">
            <a:spLocks noChangeArrowheads="1"/>
          </p:cNvSpPr>
          <p:nvPr userDrawn="1"/>
        </p:nvSpPr>
        <p:spPr bwMode="auto">
          <a:xfrm>
            <a:off x="7454348" y="1128464"/>
            <a:ext cx="3995531" cy="2608649"/>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808080"/>
                </a:solidFill>
                <a:effectLst/>
                <a:latin typeface="Tw Cen MT" panose="020B0602020104020603" pitchFamily="34" charset="0"/>
              </a:rPr>
              <a:t>KEY SOCIOECONOMIC INDICATORS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w Cen MT" panose="020B06020201040206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808080"/>
                </a:solidFill>
                <a:effectLst/>
                <a:latin typeface="Tw Cen MT" panose="020B0602020104020603" pitchFamily="34" charset="0"/>
              </a:rPr>
              <a:t>FOR GREATER AUSTIN AND TRAVIS COUNTY</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6268" y="5524607"/>
            <a:ext cx="5381336" cy="1107923"/>
          </a:xfrm>
          <a:prstGeom prst="rect">
            <a:avLst/>
          </a:prstGeom>
        </p:spPr>
      </p:pic>
      <p:sp>
        <p:nvSpPr>
          <p:cNvPr id="11" name="Text Placeholder 10"/>
          <p:cNvSpPr>
            <a:spLocks noGrp="1"/>
          </p:cNvSpPr>
          <p:nvPr>
            <p:ph type="body" sz="quarter" idx="10" hasCustomPrompt="1"/>
          </p:nvPr>
        </p:nvSpPr>
        <p:spPr>
          <a:xfrm>
            <a:off x="7454348" y="3736975"/>
            <a:ext cx="3756577" cy="1530350"/>
          </a:xfrm>
        </p:spPr>
        <p:txBody>
          <a:bodyPr/>
          <a:lstStyle>
            <a:lvl1pPr marL="0" indent="0">
              <a:buFontTx/>
              <a:buNone/>
              <a:defRPr/>
            </a:lvl1pPr>
          </a:lstStyle>
          <a:p>
            <a:pPr lvl="0"/>
            <a:r>
              <a:rPr lang="en-US" dirty="0"/>
              <a:t>Click to edit Presentation to…. And date</a:t>
            </a:r>
          </a:p>
        </p:txBody>
      </p:sp>
    </p:spTree>
    <p:extLst>
      <p:ext uri="{BB962C8B-B14F-4D97-AF65-F5344CB8AC3E}">
        <p14:creationId xmlns:p14="http://schemas.microsoft.com/office/powerpoint/2010/main" val="9814519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C424D-3529-4B47-8C12-7D4EBE85AB47}"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F5CA0-BA7B-4E81-BFF9-BFFC2D161B3C}" type="slidenum">
              <a:rPr lang="en-US" smtClean="0"/>
              <a:t>‹#›</a:t>
            </a:fld>
            <a:endParaRPr lang="en-US"/>
          </a:p>
        </p:txBody>
      </p:sp>
    </p:spTree>
    <p:extLst>
      <p:ext uri="{BB962C8B-B14F-4D97-AF65-F5344CB8AC3E}">
        <p14:creationId xmlns:p14="http://schemas.microsoft.com/office/powerpoint/2010/main" val="379186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FC424D-3529-4B47-8C12-7D4EBE85AB47}"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F5CA0-BA7B-4E81-BFF9-BFFC2D161B3C}" type="slidenum">
              <a:rPr lang="en-US" smtClean="0"/>
              <a:t>‹#›</a:t>
            </a:fld>
            <a:endParaRPr lang="en-US"/>
          </a:p>
        </p:txBody>
      </p:sp>
    </p:spTree>
    <p:extLst>
      <p:ext uri="{BB962C8B-B14F-4D97-AF65-F5344CB8AC3E}">
        <p14:creationId xmlns:p14="http://schemas.microsoft.com/office/powerpoint/2010/main" val="372474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C424D-3529-4B47-8C12-7D4EBE85AB47}"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5CA0-BA7B-4E81-BFF9-BFFC2D161B3C}" type="slidenum">
              <a:rPr lang="en-US" smtClean="0"/>
              <a:t>‹#›</a:t>
            </a:fld>
            <a:endParaRPr lang="en-US"/>
          </a:p>
        </p:txBody>
      </p:sp>
    </p:spTree>
    <p:extLst>
      <p:ext uri="{BB962C8B-B14F-4D97-AF65-F5344CB8AC3E}">
        <p14:creationId xmlns:p14="http://schemas.microsoft.com/office/powerpoint/2010/main" val="171795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DD79EB-170C-4289-AFEE-42C33988F45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6C7F1-B720-4CEC-87EF-56D5837B2182}" type="slidenum">
              <a:rPr lang="en-US" smtClean="0"/>
              <a:t>‹#›</a:t>
            </a:fld>
            <a:endParaRPr lang="en-US"/>
          </a:p>
        </p:txBody>
      </p:sp>
    </p:spTree>
    <p:extLst>
      <p:ext uri="{BB962C8B-B14F-4D97-AF65-F5344CB8AC3E}">
        <p14:creationId xmlns:p14="http://schemas.microsoft.com/office/powerpoint/2010/main" val="39820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C424D-3529-4B47-8C12-7D4EBE85AB47}"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F5CA0-BA7B-4E81-BFF9-BFFC2D161B3C}" type="slidenum">
              <a:rPr lang="en-US" smtClean="0"/>
              <a:t>‹#›</a:t>
            </a:fld>
            <a:endParaRPr lang="en-US"/>
          </a:p>
        </p:txBody>
      </p:sp>
      <p:sp>
        <p:nvSpPr>
          <p:cNvPr id="7" name="Title 1"/>
          <p:cNvSpPr>
            <a:spLocks noGrp="1"/>
          </p:cNvSpPr>
          <p:nvPr>
            <p:ph type="title" hasCustomPrompt="1"/>
          </p:nvPr>
        </p:nvSpPr>
        <p:spPr>
          <a:xfrm>
            <a:off x="2206486" y="365125"/>
            <a:ext cx="9147313" cy="1325563"/>
          </a:xfrm>
          <a:solidFill>
            <a:schemeClr val="accent1"/>
          </a:solidFill>
        </p:spPr>
        <p:txBody>
          <a:bodyPr/>
          <a:lstStyle>
            <a:lvl1pPr>
              <a:defRPr>
                <a:solidFill>
                  <a:schemeClr val="bg1"/>
                </a:solidFill>
              </a:defRPr>
            </a:lvl1pPr>
          </a:lstStyle>
          <a:p>
            <a:r>
              <a:rPr lang="en-US" dirty="0"/>
              <a:t>Are we Safe, Just &amp; Engaged?</a:t>
            </a:r>
          </a:p>
        </p:txBody>
      </p:sp>
      <p:pic>
        <p:nvPicPr>
          <p:cNvPr id="8" name="Picture 2" descr="SafeJustEngaged_PMD 5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64355"/>
            <a:ext cx="1158279" cy="92710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p:cNvPicPr>
            <a:picLocks noChangeAspect="1"/>
          </p:cNvPicPr>
          <p:nvPr userDrawn="1"/>
        </p:nvPicPr>
        <p:blipFill>
          <a:blip r:embed="rId3"/>
          <a:stretch>
            <a:fillRect/>
          </a:stretch>
        </p:blipFill>
        <p:spPr>
          <a:xfrm>
            <a:off x="9515704" y="3405534"/>
            <a:ext cx="1838095" cy="2771429"/>
          </a:xfrm>
          <a:prstGeom prst="rect">
            <a:avLst/>
          </a:prstGeom>
        </p:spPr>
      </p:pic>
    </p:spTree>
    <p:extLst>
      <p:ext uri="{BB962C8B-B14F-4D97-AF65-F5344CB8AC3E}">
        <p14:creationId xmlns:p14="http://schemas.microsoft.com/office/powerpoint/2010/main" val="412673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AF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6486" y="365125"/>
            <a:ext cx="9147313" cy="1325563"/>
          </a:xfrm>
          <a:solidFill>
            <a:schemeClr val="accent1"/>
          </a:solidFill>
        </p:spPr>
        <p:txBody>
          <a:bodyPr/>
          <a:lstStyle>
            <a:lvl1pPr>
              <a:defRPr>
                <a:solidFill>
                  <a:schemeClr val="bg1"/>
                </a:solidFill>
              </a:defRPr>
            </a:lvl1pPr>
          </a:lstStyle>
          <a:p>
            <a:r>
              <a:rPr lang="en-US" dirty="0"/>
              <a:t>Are we Safe, Just &amp; Engaged?</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FC424D-3529-4B47-8C12-7D4EBE85AB47}"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5CA0-BA7B-4E81-BFF9-BFFC2D161B3C}" type="slidenum">
              <a:rPr lang="en-US" smtClean="0"/>
              <a:t>‹#›</a:t>
            </a:fld>
            <a:endParaRPr lang="en-US"/>
          </a:p>
        </p:txBody>
      </p:sp>
      <p:pic>
        <p:nvPicPr>
          <p:cNvPr id="2050" name="Picture 2" descr="SafeJustEngaged_PMD 5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64355"/>
            <a:ext cx="1158279" cy="92710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4588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C424D-3529-4B47-8C12-7D4EBE85AB47}"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F5CA0-BA7B-4E81-BFF9-BFFC2D161B3C}" type="slidenum">
              <a:rPr lang="en-US" smtClean="0"/>
              <a:t>‹#›</a:t>
            </a:fld>
            <a:endParaRPr lang="en-US"/>
          </a:p>
        </p:txBody>
      </p:sp>
      <p:sp>
        <p:nvSpPr>
          <p:cNvPr id="7" name="Title 1"/>
          <p:cNvSpPr>
            <a:spLocks noGrp="1"/>
          </p:cNvSpPr>
          <p:nvPr>
            <p:ph type="title" hasCustomPrompt="1"/>
          </p:nvPr>
        </p:nvSpPr>
        <p:spPr>
          <a:xfrm>
            <a:off x="2067340" y="365125"/>
            <a:ext cx="9286460" cy="1325563"/>
          </a:xfrm>
          <a:solidFill>
            <a:schemeClr val="accent2"/>
          </a:solidFill>
        </p:spPr>
        <p:txBody>
          <a:bodyPr/>
          <a:lstStyle>
            <a:lvl1pPr>
              <a:defRPr>
                <a:solidFill>
                  <a:schemeClr val="bg1"/>
                </a:solidFill>
              </a:defRPr>
            </a:lvl1pPr>
          </a:lstStyle>
          <a:p>
            <a:r>
              <a:rPr lang="en-US" dirty="0"/>
              <a:t>Are Our Basic Needs Met?</a:t>
            </a:r>
          </a:p>
        </p:txBody>
      </p:sp>
      <p:pic>
        <p:nvPicPr>
          <p:cNvPr id="3074" name="Picture 2" descr="BasicNeedsMe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 y="557695"/>
            <a:ext cx="911087" cy="915354"/>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userDrawn="1"/>
        </p:nvPicPr>
        <p:blipFill>
          <a:blip r:embed="rId3"/>
          <a:stretch>
            <a:fillRect/>
          </a:stretch>
        </p:blipFill>
        <p:spPr>
          <a:xfrm>
            <a:off x="9179648" y="3900773"/>
            <a:ext cx="2457143" cy="2276190"/>
          </a:xfrm>
          <a:prstGeom prst="rect">
            <a:avLst/>
          </a:prstGeom>
        </p:spPr>
      </p:pic>
    </p:spTree>
    <p:extLst>
      <p:ext uri="{BB962C8B-B14F-4D97-AF65-F5344CB8AC3E}">
        <p14:creationId xmlns:p14="http://schemas.microsoft.com/office/powerpoint/2010/main" val="33069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SAF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6450" y="365125"/>
            <a:ext cx="9277349" cy="1325563"/>
          </a:xfrm>
          <a:solidFill>
            <a:schemeClr val="accent2"/>
          </a:solidFill>
        </p:spPr>
        <p:txBody>
          <a:bodyPr/>
          <a:lstStyle>
            <a:lvl1pPr>
              <a:defRPr baseline="0">
                <a:solidFill>
                  <a:schemeClr val="bg1"/>
                </a:solidFill>
              </a:defRPr>
            </a:lvl1pPr>
          </a:lstStyle>
          <a:p>
            <a:r>
              <a:rPr lang="en-US" dirty="0"/>
              <a:t>Are Our Basic Needs Met?</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FC424D-3529-4B47-8C12-7D4EBE85AB47}"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5CA0-BA7B-4E81-BFF9-BFFC2D161B3C}" type="slidenum">
              <a:rPr lang="en-US" smtClean="0"/>
              <a:t>‹#›</a:t>
            </a:fld>
            <a:endParaRPr lang="en-US"/>
          </a:p>
        </p:txBody>
      </p:sp>
      <p:pic>
        <p:nvPicPr>
          <p:cNvPr id="9" name="Picture 2" descr="BasicNeedsMe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 y="577573"/>
            <a:ext cx="911087" cy="915354"/>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4073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C424D-3529-4B47-8C12-7D4EBE85AB47}"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F5CA0-BA7B-4E81-BFF9-BFFC2D161B3C}" type="slidenum">
              <a:rPr lang="en-US" smtClean="0"/>
              <a:t>‹#›</a:t>
            </a:fld>
            <a:endParaRPr lang="en-US"/>
          </a:p>
        </p:txBody>
      </p:sp>
      <p:sp>
        <p:nvSpPr>
          <p:cNvPr id="7" name="Title 1"/>
          <p:cNvSpPr>
            <a:spLocks noGrp="1"/>
          </p:cNvSpPr>
          <p:nvPr>
            <p:ph type="title" hasCustomPrompt="1"/>
          </p:nvPr>
        </p:nvSpPr>
        <p:spPr>
          <a:xfrm>
            <a:off x="2067340" y="365125"/>
            <a:ext cx="9286460" cy="1325563"/>
          </a:xfrm>
          <a:solidFill>
            <a:schemeClr val="accent3"/>
          </a:solidFill>
        </p:spPr>
        <p:txBody>
          <a:bodyPr/>
          <a:lstStyle>
            <a:lvl1pPr>
              <a:defRPr baseline="0">
                <a:solidFill>
                  <a:schemeClr val="bg1"/>
                </a:solidFill>
              </a:defRPr>
            </a:lvl1pPr>
          </a:lstStyle>
          <a:p>
            <a:r>
              <a:rPr lang="en-US" dirty="0"/>
              <a:t>Are We Healthy?</a:t>
            </a:r>
          </a:p>
        </p:txBody>
      </p:sp>
      <p:pic>
        <p:nvPicPr>
          <p:cNvPr id="8" name="Picture 7"/>
          <p:cNvPicPr>
            <a:picLocks noChangeAspect="1"/>
          </p:cNvPicPr>
          <p:nvPr userDrawn="1"/>
        </p:nvPicPr>
        <p:blipFill>
          <a:blip r:embed="rId2"/>
          <a:stretch>
            <a:fillRect/>
          </a:stretch>
        </p:blipFill>
        <p:spPr>
          <a:xfrm>
            <a:off x="838200" y="571858"/>
            <a:ext cx="1076888" cy="915354"/>
          </a:xfrm>
          <a:prstGeom prst="rect">
            <a:avLst/>
          </a:prstGeom>
        </p:spPr>
      </p:pic>
      <p:pic>
        <p:nvPicPr>
          <p:cNvPr id="9" name="Picture 8"/>
          <p:cNvPicPr>
            <a:picLocks noChangeAspect="1"/>
          </p:cNvPicPr>
          <p:nvPr userDrawn="1"/>
        </p:nvPicPr>
        <p:blipFill>
          <a:blip r:embed="rId3"/>
          <a:stretch>
            <a:fillRect/>
          </a:stretch>
        </p:blipFill>
        <p:spPr>
          <a:xfrm>
            <a:off x="8096657" y="3891249"/>
            <a:ext cx="3257143" cy="2285714"/>
          </a:xfrm>
          <a:prstGeom prst="rect">
            <a:avLst/>
          </a:prstGeom>
        </p:spPr>
      </p:pic>
    </p:spTree>
    <p:extLst>
      <p:ext uri="{BB962C8B-B14F-4D97-AF65-F5344CB8AC3E}">
        <p14:creationId xmlns:p14="http://schemas.microsoft.com/office/powerpoint/2010/main" val="355236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SAF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6925" y="365125"/>
            <a:ext cx="9286874" cy="1325563"/>
          </a:xfrm>
          <a:solidFill>
            <a:schemeClr val="accent3"/>
          </a:solidFill>
        </p:spPr>
        <p:txBody>
          <a:bodyPr/>
          <a:lstStyle>
            <a:lvl1pPr>
              <a:defRPr baseline="0">
                <a:solidFill>
                  <a:schemeClr val="bg1"/>
                </a:solidFill>
              </a:defRPr>
            </a:lvl1pPr>
          </a:lstStyle>
          <a:p>
            <a:r>
              <a:rPr lang="en-US" dirty="0"/>
              <a:t>Are We Healthy?</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FC424D-3529-4B47-8C12-7D4EBE85AB47}"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5CA0-BA7B-4E81-BFF9-BFFC2D161B3C}" type="slidenum">
              <a:rPr lang="en-US" smtClean="0"/>
              <a:t>‹#›</a:t>
            </a:fld>
            <a:endParaRPr lang="en-US"/>
          </a:p>
        </p:txBody>
      </p:sp>
      <p:pic>
        <p:nvPicPr>
          <p:cNvPr id="8" name="Picture 7"/>
          <p:cNvPicPr>
            <a:picLocks noChangeAspect="1"/>
          </p:cNvPicPr>
          <p:nvPr userDrawn="1"/>
        </p:nvPicPr>
        <p:blipFill>
          <a:blip r:embed="rId2"/>
          <a:stretch>
            <a:fillRect/>
          </a:stretch>
        </p:blipFill>
        <p:spPr>
          <a:xfrm>
            <a:off x="838200" y="570666"/>
            <a:ext cx="1072989" cy="914479"/>
          </a:xfrm>
          <a:prstGeom prst="rect">
            <a:avLst/>
          </a:prstGeom>
        </p:spPr>
      </p:pic>
    </p:spTree>
    <p:extLst>
      <p:ext uri="{BB962C8B-B14F-4D97-AF65-F5344CB8AC3E}">
        <p14:creationId xmlns:p14="http://schemas.microsoft.com/office/powerpoint/2010/main" val="381376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Click to edit  We Achieve Our Full Potential?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FC424D-3529-4B47-8C12-7D4EBE85AB47}"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F5CA0-BA7B-4E81-BFF9-BFFC2D161B3C}" type="slidenum">
              <a:rPr lang="en-US" smtClean="0"/>
              <a:t>‹#›</a:t>
            </a:fld>
            <a:endParaRPr lang="en-US"/>
          </a:p>
        </p:txBody>
      </p:sp>
      <p:sp>
        <p:nvSpPr>
          <p:cNvPr id="7" name="Title 1"/>
          <p:cNvSpPr>
            <a:spLocks noGrp="1"/>
          </p:cNvSpPr>
          <p:nvPr>
            <p:ph type="title" hasCustomPrompt="1"/>
          </p:nvPr>
        </p:nvSpPr>
        <p:spPr>
          <a:xfrm>
            <a:off x="2067340" y="365125"/>
            <a:ext cx="9286460" cy="1325563"/>
          </a:xfrm>
          <a:solidFill>
            <a:schemeClr val="accent4"/>
          </a:solidFill>
        </p:spPr>
        <p:txBody>
          <a:bodyPr/>
          <a:lstStyle>
            <a:lvl1pPr>
              <a:defRPr baseline="0">
                <a:solidFill>
                  <a:schemeClr val="bg1"/>
                </a:solidFill>
              </a:defRPr>
            </a:lvl1pPr>
          </a:lstStyle>
          <a:p>
            <a:r>
              <a:rPr lang="en-US" dirty="0"/>
              <a:t>Do We Achieve Our Full Potential?</a:t>
            </a:r>
          </a:p>
        </p:txBody>
      </p:sp>
      <p:pic>
        <p:nvPicPr>
          <p:cNvPr id="2" name="Picture 1"/>
          <p:cNvPicPr>
            <a:picLocks noChangeAspect="1"/>
          </p:cNvPicPr>
          <p:nvPr userDrawn="1"/>
        </p:nvPicPr>
        <p:blipFill>
          <a:blip r:embed="rId2"/>
          <a:stretch>
            <a:fillRect/>
          </a:stretch>
        </p:blipFill>
        <p:spPr>
          <a:xfrm>
            <a:off x="838200" y="576163"/>
            <a:ext cx="1120234" cy="1070075"/>
          </a:xfrm>
          <a:prstGeom prst="rect">
            <a:avLst/>
          </a:prstGeom>
        </p:spPr>
      </p:pic>
      <p:pic>
        <p:nvPicPr>
          <p:cNvPr id="10" name="Picture 9"/>
          <p:cNvPicPr>
            <a:picLocks noChangeAspect="1"/>
          </p:cNvPicPr>
          <p:nvPr userDrawn="1"/>
        </p:nvPicPr>
        <p:blipFill>
          <a:blip r:embed="rId3"/>
          <a:stretch>
            <a:fillRect/>
          </a:stretch>
        </p:blipFill>
        <p:spPr>
          <a:xfrm>
            <a:off x="9306482" y="3729344"/>
            <a:ext cx="2285714" cy="2447619"/>
          </a:xfrm>
          <a:prstGeom prst="rect">
            <a:avLst/>
          </a:prstGeom>
        </p:spPr>
      </p:pic>
    </p:spTree>
    <p:extLst>
      <p:ext uri="{BB962C8B-B14F-4D97-AF65-F5344CB8AC3E}">
        <p14:creationId xmlns:p14="http://schemas.microsoft.com/office/powerpoint/2010/main" val="224998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AF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FC424D-3529-4B47-8C12-7D4EBE85AB47}"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F5CA0-BA7B-4E81-BFF9-BFFC2D161B3C}" type="slidenum">
              <a:rPr lang="en-US" smtClean="0"/>
              <a:t>‹#›</a:t>
            </a:fld>
            <a:endParaRPr lang="en-US"/>
          </a:p>
        </p:txBody>
      </p:sp>
      <p:sp>
        <p:nvSpPr>
          <p:cNvPr id="9" name="Title 1"/>
          <p:cNvSpPr txBox="1">
            <a:spLocks/>
          </p:cNvSpPr>
          <p:nvPr userDrawn="1"/>
        </p:nvSpPr>
        <p:spPr>
          <a:xfrm>
            <a:off x="2067340" y="320675"/>
            <a:ext cx="9286460"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a:t>Do We Achieve Our Full Potential?</a:t>
            </a:r>
            <a:endParaRPr lang="en-US" dirty="0"/>
          </a:p>
        </p:txBody>
      </p:sp>
      <p:pic>
        <p:nvPicPr>
          <p:cNvPr id="10" name="Picture 9"/>
          <p:cNvPicPr>
            <a:picLocks noChangeAspect="1"/>
          </p:cNvPicPr>
          <p:nvPr userDrawn="1"/>
        </p:nvPicPr>
        <p:blipFill>
          <a:blip r:embed="rId2"/>
          <a:stretch>
            <a:fillRect/>
          </a:stretch>
        </p:blipFill>
        <p:spPr>
          <a:xfrm>
            <a:off x="838200" y="448418"/>
            <a:ext cx="1120234" cy="1070075"/>
          </a:xfrm>
          <a:prstGeom prst="rect">
            <a:avLst/>
          </a:prstGeom>
        </p:spPr>
      </p:pic>
    </p:spTree>
    <p:extLst>
      <p:ext uri="{BB962C8B-B14F-4D97-AF65-F5344CB8AC3E}">
        <p14:creationId xmlns:p14="http://schemas.microsoft.com/office/powerpoint/2010/main" val="10374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C424D-3529-4B47-8C12-7D4EBE85AB47}" type="datetimeFigureOut">
              <a:rPr lang="en-US" smtClean="0"/>
              <a:t>6/20/2018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F5CA0-BA7B-4E81-BFF9-BFFC2D161B3C}" type="slidenum">
              <a:rPr lang="en-US" smtClean="0"/>
              <a:t>‹#›</a:t>
            </a:fld>
            <a:endParaRPr lang="en-US"/>
          </a:p>
        </p:txBody>
      </p:sp>
    </p:spTree>
    <p:extLst>
      <p:ext uri="{BB962C8B-B14F-4D97-AF65-F5344CB8AC3E}">
        <p14:creationId xmlns:p14="http://schemas.microsoft.com/office/powerpoint/2010/main" val="10723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5" r:id="rId6"/>
    <p:sldLayoutId id="2147483676" r:id="rId7"/>
    <p:sldLayoutId id="2147483677" r:id="rId8"/>
    <p:sldLayoutId id="2147483678" r:id="rId9"/>
    <p:sldLayoutId id="2147483663" r:id="rId10"/>
    <p:sldLayoutId id="2147483665" r:id="rId11"/>
    <p:sldLayoutId id="214748366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mary.dodd@austinisd.org" TargetMode="External"/><Relationship Id="rId2" Type="http://schemas.openxmlformats.org/officeDocument/2006/relationships/hyperlink" Target="mailto:jtunstill@canatx.org" TargetMode="Externa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dashboard.canatx.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stinXHaleASUS\Desktop\CAN\can 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59" y="-152896"/>
            <a:ext cx="5384800" cy="6968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0402" y="853664"/>
            <a:ext cx="6976381" cy="2062103"/>
          </a:xfrm>
          <a:prstGeom prst="rect">
            <a:avLst/>
          </a:prstGeom>
        </p:spPr>
        <p:txBody>
          <a:bodyPr wrap="square">
            <a:spAutoFit/>
          </a:bodyPr>
          <a:lstStyle/>
          <a:p>
            <a:pPr algn="ctr"/>
            <a:r>
              <a:rPr lang="en-US" sz="6400" b="1" dirty="0">
                <a:solidFill>
                  <a:srgbClr val="00B1DA"/>
                </a:solidFill>
                <a:latin typeface="+mj-lt"/>
              </a:rPr>
              <a:t>CAN </a:t>
            </a:r>
            <a:r>
              <a:rPr lang="en-US" sz="6400" b="1" dirty="0">
                <a:latin typeface="+mj-lt"/>
              </a:rPr>
              <a:t>DASHBOARD</a:t>
            </a:r>
          </a:p>
          <a:p>
            <a:pPr algn="ctr"/>
            <a:r>
              <a:rPr lang="en-US" sz="6400" b="1" dirty="0">
                <a:latin typeface="+mj-lt"/>
              </a:rPr>
              <a:t>2018</a:t>
            </a:r>
          </a:p>
        </p:txBody>
      </p:sp>
      <p:pic>
        <p:nvPicPr>
          <p:cNvPr id="1027" name="Picture 3" descr="C:\Users\JustinXHaleASUS\Desktop\CAN\Ca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99" y="5054600"/>
            <a:ext cx="1915585" cy="19155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44590" y="3338448"/>
            <a:ext cx="6090815" cy="830997"/>
          </a:xfrm>
          <a:prstGeom prst="rect">
            <a:avLst/>
          </a:prstGeom>
        </p:spPr>
        <p:txBody>
          <a:bodyPr wrap="square">
            <a:spAutoFit/>
          </a:bodyPr>
          <a:lstStyle/>
          <a:p>
            <a:pPr algn="ctr"/>
            <a:r>
              <a:rPr lang="en-US" sz="4800" dirty="0" smtClean="0">
                <a:latin typeface="+mj-lt"/>
              </a:rPr>
              <a:t>Community Council </a:t>
            </a:r>
            <a:endParaRPr lang="en-US" sz="4800" dirty="0">
              <a:latin typeface="+mj-lt"/>
            </a:endParaRPr>
          </a:p>
        </p:txBody>
      </p:sp>
      <p:sp>
        <p:nvSpPr>
          <p:cNvPr id="7" name="Rectangle 6"/>
          <p:cNvSpPr/>
          <p:nvPr/>
        </p:nvSpPr>
        <p:spPr>
          <a:xfrm>
            <a:off x="5551218" y="4617283"/>
            <a:ext cx="6090815" cy="830997"/>
          </a:xfrm>
          <a:prstGeom prst="rect">
            <a:avLst/>
          </a:prstGeom>
        </p:spPr>
        <p:txBody>
          <a:bodyPr wrap="square">
            <a:spAutoFit/>
          </a:bodyPr>
          <a:lstStyle/>
          <a:p>
            <a:pPr algn="ctr"/>
            <a:r>
              <a:rPr lang="en-US" sz="4800" dirty="0" smtClean="0">
                <a:latin typeface="+mj-lt"/>
              </a:rPr>
              <a:t>6/18/18</a:t>
            </a:r>
            <a:endParaRPr lang="en-US" sz="4800" dirty="0">
              <a:latin typeface="+mj-lt"/>
            </a:endParaRPr>
          </a:p>
        </p:txBody>
      </p:sp>
    </p:spTree>
    <p:extLst>
      <p:ext uri="{BB962C8B-B14F-4D97-AF65-F5344CB8AC3E}">
        <p14:creationId xmlns:p14="http://schemas.microsoft.com/office/powerpoint/2010/main" val="3345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882448" y="358865"/>
            <a:ext cx="10368648" cy="906462"/>
          </a:xfrm>
          <a:prstGeom prst="rect">
            <a:avLst/>
          </a:prstGeom>
          <a:solidFill>
            <a:srgbClr val="658CC6"/>
          </a:solidFill>
          <a:ln w="25400" algn="ctr">
            <a:solidFill>
              <a:srgbClr val="7B9B6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2035049" y="506569"/>
            <a:ext cx="7877576" cy="44990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FFFF"/>
                </a:solidFill>
                <a:latin typeface="Tw Cen MT" panose="020B0602020104020603" pitchFamily="34" charset="0"/>
              </a:rPr>
              <a:t>OUR BASIC NEEDS ARE MET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192" name="Content Placeholder 8191"/>
          <p:cNvSpPr>
            <a:spLocks noGrp="1"/>
          </p:cNvSpPr>
          <p:nvPr>
            <p:ph sz="half" idx="2"/>
          </p:nvPr>
        </p:nvSpPr>
        <p:spPr>
          <a:xfrm>
            <a:off x="874360" y="2784290"/>
            <a:ext cx="4947157" cy="1693976"/>
          </a:xfrm>
          <a:ln>
            <a:solidFill>
              <a:srgbClr val="658CC6"/>
            </a:solidFill>
          </a:ln>
        </p:spPr>
        <p:txBody>
          <a:bodyPr>
            <a:normAutofit/>
          </a:bodyPr>
          <a:lstStyle/>
          <a:p>
            <a:pPr marL="0" indent="0" algn="ctr">
              <a:buNone/>
            </a:pPr>
            <a:r>
              <a:rPr lang="en-US" sz="3200" dirty="0"/>
              <a:t>In 2016, the Travis County </a:t>
            </a:r>
            <a:r>
              <a:rPr lang="en-US" sz="4000" b="1" dirty="0">
                <a:solidFill>
                  <a:srgbClr val="658CC6"/>
                </a:solidFill>
              </a:rPr>
              <a:t>Poverty Rate </a:t>
            </a:r>
            <a:r>
              <a:rPr lang="en-US" sz="3400" dirty="0"/>
              <a:t>was </a:t>
            </a:r>
            <a:r>
              <a:rPr lang="en-US" sz="4000" b="1" dirty="0">
                <a:solidFill>
                  <a:srgbClr val="658CC6"/>
                </a:solidFill>
              </a:rPr>
              <a:t>12 % </a:t>
            </a:r>
            <a:r>
              <a:rPr lang="en-US" dirty="0"/>
              <a:t>(It was18% in 2012)</a:t>
            </a:r>
          </a:p>
          <a:p>
            <a:pPr marL="0" indent="0" algn="ctr">
              <a:buNone/>
            </a:pPr>
            <a:endParaRPr lang="en-US" sz="3200" dirty="0"/>
          </a:p>
        </p:txBody>
      </p:sp>
      <p:sp>
        <p:nvSpPr>
          <p:cNvPr id="16" name="Title 1">
            <a:extLst>
              <a:ext uri="{FF2B5EF4-FFF2-40B4-BE49-F238E27FC236}">
                <a16:creationId xmlns:a16="http://schemas.microsoft.com/office/drawing/2014/main" xmlns="" id="{F1D64A98-2883-4B75-ACA3-55F8A18A0D82}"/>
              </a:ext>
            </a:extLst>
          </p:cNvPr>
          <p:cNvSpPr>
            <a:spLocks noGrp="1"/>
          </p:cNvSpPr>
          <p:nvPr>
            <p:ph type="title"/>
          </p:nvPr>
        </p:nvSpPr>
        <p:spPr>
          <a:xfrm>
            <a:off x="865387" y="1637336"/>
            <a:ext cx="4754441" cy="748055"/>
          </a:xfrm>
        </p:spPr>
        <p:txBody>
          <a:bodyPr>
            <a:normAutofit/>
          </a:bodyPr>
          <a:lstStyle/>
          <a:p>
            <a:pPr algn="ctr"/>
            <a:r>
              <a:rPr lang="en-US" sz="3600" b="1" dirty="0">
                <a:solidFill>
                  <a:schemeClr val="bg1">
                    <a:lumMod val="50000"/>
                  </a:schemeClr>
                </a:solidFill>
              </a:rPr>
              <a:t>HIGHLIGHTS</a:t>
            </a:r>
          </a:p>
        </p:txBody>
      </p:sp>
      <p:sp>
        <p:nvSpPr>
          <p:cNvPr id="18" name="Title 1">
            <a:extLst>
              <a:ext uri="{FF2B5EF4-FFF2-40B4-BE49-F238E27FC236}">
                <a16:creationId xmlns:a16="http://schemas.microsoft.com/office/drawing/2014/main" xmlns="" id="{F620C96F-8715-442F-9A27-1AF7696A1E9C}"/>
              </a:ext>
            </a:extLst>
          </p:cNvPr>
          <p:cNvSpPr txBox="1">
            <a:spLocks/>
          </p:cNvSpPr>
          <p:nvPr/>
        </p:nvSpPr>
        <p:spPr>
          <a:xfrm>
            <a:off x="6477683" y="1630712"/>
            <a:ext cx="4754441" cy="748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lumMod val="50000"/>
                  </a:schemeClr>
                </a:solidFill>
              </a:rPr>
              <a:t>CHALLENGES</a:t>
            </a:r>
          </a:p>
        </p:txBody>
      </p:sp>
      <p:sp>
        <p:nvSpPr>
          <p:cNvPr id="8" name="Content Placeholder 8191">
            <a:extLst>
              <a:ext uri="{FF2B5EF4-FFF2-40B4-BE49-F238E27FC236}">
                <a16:creationId xmlns:a16="http://schemas.microsoft.com/office/drawing/2014/main" xmlns="" id="{2BEC3270-7356-40BB-921F-320368C0A089}"/>
              </a:ext>
            </a:extLst>
          </p:cNvPr>
          <p:cNvSpPr txBox="1">
            <a:spLocks/>
          </p:cNvSpPr>
          <p:nvPr/>
        </p:nvSpPr>
        <p:spPr>
          <a:xfrm>
            <a:off x="865387" y="4649619"/>
            <a:ext cx="4947157" cy="1693976"/>
          </a:xfrm>
          <a:prstGeom prst="rect">
            <a:avLst/>
          </a:prstGeom>
          <a:ln>
            <a:solidFill>
              <a:srgbClr val="658CC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The </a:t>
            </a:r>
            <a:r>
              <a:rPr lang="en-US" sz="4000" b="1" dirty="0" smtClean="0">
                <a:solidFill>
                  <a:srgbClr val="658CC6"/>
                </a:solidFill>
              </a:rPr>
              <a:t>Food Insecurity </a:t>
            </a:r>
            <a:r>
              <a:rPr lang="en-US" sz="3200"/>
              <a:t>rate </a:t>
            </a:r>
            <a:r>
              <a:rPr lang="en-US" sz="3200" smtClean="0"/>
              <a:t>decreased </a:t>
            </a:r>
            <a:r>
              <a:rPr lang="en-US" sz="3200" smtClean="0"/>
              <a:t>to </a:t>
            </a:r>
            <a:r>
              <a:rPr lang="en-US" sz="4000" b="1" dirty="0">
                <a:solidFill>
                  <a:srgbClr val="658CC6"/>
                </a:solidFill>
              </a:rPr>
              <a:t>15 % </a:t>
            </a:r>
            <a:r>
              <a:rPr lang="en-US" sz="3200" dirty="0"/>
              <a:t>in 2016 (</a:t>
            </a:r>
            <a:r>
              <a:rPr lang="en-US" dirty="0"/>
              <a:t>It was 18% in 2012)</a:t>
            </a:r>
          </a:p>
        </p:txBody>
      </p:sp>
      <p:sp>
        <p:nvSpPr>
          <p:cNvPr id="10" name="Content Placeholder 8191">
            <a:extLst>
              <a:ext uri="{FF2B5EF4-FFF2-40B4-BE49-F238E27FC236}">
                <a16:creationId xmlns:a16="http://schemas.microsoft.com/office/drawing/2014/main" xmlns="" id="{786CA13E-D4C2-4786-8CFE-0FC8B36937F5}"/>
              </a:ext>
            </a:extLst>
          </p:cNvPr>
          <p:cNvSpPr txBox="1">
            <a:spLocks/>
          </p:cNvSpPr>
          <p:nvPr/>
        </p:nvSpPr>
        <p:spPr>
          <a:xfrm>
            <a:off x="6284967" y="2785258"/>
            <a:ext cx="4947157" cy="1693976"/>
          </a:xfrm>
          <a:prstGeom prst="rect">
            <a:avLst/>
          </a:prstGeom>
          <a:ln>
            <a:solidFill>
              <a:srgbClr val="658CC6"/>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400" dirty="0"/>
              <a:t>The </a:t>
            </a:r>
            <a:r>
              <a:rPr lang="en-US" sz="4100" b="1" dirty="0">
                <a:solidFill>
                  <a:srgbClr val="658CC6"/>
                </a:solidFill>
              </a:rPr>
              <a:t>Poverty Rate </a:t>
            </a:r>
            <a:r>
              <a:rPr lang="en-US" sz="3800" dirty="0"/>
              <a:t>for </a:t>
            </a:r>
            <a:r>
              <a:rPr lang="en-US" sz="3400" b="1" dirty="0"/>
              <a:t>African-Americans and Hispanics </a:t>
            </a:r>
            <a:r>
              <a:rPr lang="en-US" sz="3400" dirty="0"/>
              <a:t>is</a:t>
            </a:r>
          </a:p>
          <a:p>
            <a:pPr marL="0" indent="0" algn="ctr">
              <a:buFont typeface="Arial" panose="020B0604020202020204" pitchFamily="34" charset="0"/>
              <a:buNone/>
            </a:pPr>
            <a:r>
              <a:rPr lang="en-US" sz="5200" b="1" dirty="0">
                <a:solidFill>
                  <a:srgbClr val="658CC6"/>
                </a:solidFill>
              </a:rPr>
              <a:t>2 times higher</a:t>
            </a:r>
          </a:p>
          <a:p>
            <a:pPr marL="0" indent="0" algn="ctr">
              <a:buFont typeface="Arial" panose="020B0604020202020204" pitchFamily="34" charset="0"/>
              <a:buNone/>
            </a:pPr>
            <a:r>
              <a:rPr lang="en-US" sz="3400" dirty="0"/>
              <a:t>than it is for Whites</a:t>
            </a:r>
            <a:endParaRPr lang="en-US" sz="3200" dirty="0"/>
          </a:p>
        </p:txBody>
      </p:sp>
      <p:sp>
        <p:nvSpPr>
          <p:cNvPr id="12" name="Content Placeholder 8191">
            <a:extLst>
              <a:ext uri="{FF2B5EF4-FFF2-40B4-BE49-F238E27FC236}">
                <a16:creationId xmlns:a16="http://schemas.microsoft.com/office/drawing/2014/main" xmlns="" id="{65E0B26C-F694-4F8E-94FA-173EAF8E156B}"/>
              </a:ext>
            </a:extLst>
          </p:cNvPr>
          <p:cNvSpPr txBox="1">
            <a:spLocks/>
          </p:cNvSpPr>
          <p:nvPr/>
        </p:nvSpPr>
        <p:spPr>
          <a:xfrm>
            <a:off x="6275994" y="4650587"/>
            <a:ext cx="4947157" cy="1693976"/>
          </a:xfrm>
          <a:prstGeom prst="rect">
            <a:avLst/>
          </a:prstGeom>
          <a:ln>
            <a:solidFill>
              <a:srgbClr val="658CC6"/>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b="1" dirty="0">
                <a:solidFill>
                  <a:srgbClr val="658CC6"/>
                </a:solidFill>
              </a:rPr>
              <a:t>63,780 children</a:t>
            </a:r>
            <a:r>
              <a:rPr lang="en-US" sz="4500" dirty="0">
                <a:solidFill>
                  <a:srgbClr val="658CC6"/>
                </a:solidFill>
              </a:rPr>
              <a:t> </a:t>
            </a:r>
            <a:r>
              <a:rPr lang="en-US" sz="3600" dirty="0"/>
              <a:t>in Travis County were </a:t>
            </a:r>
            <a:r>
              <a:rPr lang="en-US" sz="4500" b="1" dirty="0">
                <a:solidFill>
                  <a:srgbClr val="658CC6"/>
                </a:solidFill>
              </a:rPr>
              <a:t>Food Insecure</a:t>
            </a:r>
            <a:r>
              <a:rPr lang="en-US" sz="4500" dirty="0"/>
              <a:t> in </a:t>
            </a:r>
            <a:r>
              <a:rPr lang="en-US" sz="4500" b="1" dirty="0">
                <a:solidFill>
                  <a:srgbClr val="658CC6"/>
                </a:solidFill>
              </a:rPr>
              <a:t>2016</a:t>
            </a:r>
          </a:p>
          <a:p>
            <a:pPr marL="0" indent="0" algn="ctr">
              <a:buNone/>
            </a:pPr>
            <a:r>
              <a:rPr lang="en-US" sz="3200" dirty="0"/>
              <a:t>(In</a:t>
            </a:r>
            <a:r>
              <a:rPr lang="en-US" dirty="0"/>
              <a:t> 2012, that number was </a:t>
            </a:r>
            <a:r>
              <a:rPr lang="en-US" dirty="0" err="1"/>
              <a:t>xx,xxx</a:t>
            </a:r>
            <a:r>
              <a:rPr lang="en-US" dirty="0"/>
              <a:t>)</a:t>
            </a:r>
          </a:p>
        </p:txBody>
      </p:sp>
    </p:spTree>
    <p:extLst>
      <p:ext uri="{BB962C8B-B14F-4D97-AF65-F5344CB8AC3E}">
        <p14:creationId xmlns:p14="http://schemas.microsoft.com/office/powerpoint/2010/main" val="408847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236220"/>
            <a:ext cx="9540240" cy="6385560"/>
          </a:xfrm>
          <a:prstGeom prst="rect">
            <a:avLst/>
          </a:prstGeom>
        </p:spPr>
      </p:pic>
    </p:spTree>
    <p:extLst>
      <p:ext uri="{BB962C8B-B14F-4D97-AF65-F5344CB8AC3E}">
        <p14:creationId xmlns:p14="http://schemas.microsoft.com/office/powerpoint/2010/main" val="587271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882448" y="358865"/>
            <a:ext cx="10368648" cy="906462"/>
          </a:xfrm>
          <a:prstGeom prst="rect">
            <a:avLst/>
          </a:prstGeom>
          <a:solidFill>
            <a:srgbClr val="D16360"/>
          </a:solidFill>
          <a:ln w="25400" algn="ctr">
            <a:solidFill>
              <a:srgbClr val="D1636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2035049" y="506569"/>
            <a:ext cx="7877576" cy="44990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FFFF"/>
                </a:solidFill>
                <a:latin typeface="Tw Cen MT" panose="020B0602020104020603" pitchFamily="34" charset="0"/>
              </a:rPr>
              <a:t>WE ARE HEALTHY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192" name="Content Placeholder 8191"/>
          <p:cNvSpPr>
            <a:spLocks noGrp="1"/>
          </p:cNvSpPr>
          <p:nvPr>
            <p:ph sz="half" idx="2"/>
          </p:nvPr>
        </p:nvSpPr>
        <p:spPr>
          <a:xfrm>
            <a:off x="698269" y="2778634"/>
            <a:ext cx="4947157" cy="3303994"/>
          </a:xfrm>
          <a:ln>
            <a:solidFill>
              <a:srgbClr val="D16360"/>
            </a:solidFill>
          </a:ln>
        </p:spPr>
        <p:txBody>
          <a:bodyPr>
            <a:normAutofit fontScale="92500" lnSpcReduction="20000"/>
          </a:bodyPr>
          <a:lstStyle/>
          <a:p>
            <a:pPr marL="0" indent="0" algn="ctr">
              <a:buNone/>
            </a:pPr>
            <a:r>
              <a:rPr lang="en-US" sz="3200" dirty="0"/>
              <a:t>The health insurance rate for Travis County residents improved by</a:t>
            </a:r>
          </a:p>
          <a:p>
            <a:pPr marL="0" indent="0" algn="ctr">
              <a:buNone/>
            </a:pPr>
            <a:endParaRPr lang="en-US" sz="3200" dirty="0"/>
          </a:p>
          <a:p>
            <a:pPr marL="0" indent="0" algn="ctr">
              <a:buNone/>
            </a:pPr>
            <a:r>
              <a:rPr lang="en-US" sz="5200" b="1" dirty="0">
                <a:solidFill>
                  <a:srgbClr val="D16360"/>
                </a:solidFill>
              </a:rPr>
              <a:t>33%</a:t>
            </a:r>
          </a:p>
          <a:p>
            <a:pPr marL="0" indent="0" algn="ctr">
              <a:buNone/>
            </a:pPr>
            <a:endParaRPr lang="en-US" sz="3200" dirty="0"/>
          </a:p>
          <a:p>
            <a:pPr marL="0" indent="0" algn="ctr">
              <a:buNone/>
            </a:pPr>
            <a:r>
              <a:rPr lang="en-US" sz="3200" dirty="0"/>
              <a:t>From 2012 to 2016</a:t>
            </a:r>
          </a:p>
        </p:txBody>
      </p:sp>
      <p:sp>
        <p:nvSpPr>
          <p:cNvPr id="16" name="Title 1">
            <a:extLst>
              <a:ext uri="{FF2B5EF4-FFF2-40B4-BE49-F238E27FC236}">
                <a16:creationId xmlns:a16="http://schemas.microsoft.com/office/drawing/2014/main" xmlns="" id="{F1D64A98-2883-4B75-ACA3-55F8A18A0D82}"/>
              </a:ext>
            </a:extLst>
          </p:cNvPr>
          <p:cNvSpPr>
            <a:spLocks noGrp="1"/>
          </p:cNvSpPr>
          <p:nvPr>
            <p:ph type="title"/>
          </p:nvPr>
        </p:nvSpPr>
        <p:spPr>
          <a:xfrm>
            <a:off x="865387" y="1637336"/>
            <a:ext cx="4754441" cy="748055"/>
          </a:xfrm>
        </p:spPr>
        <p:txBody>
          <a:bodyPr>
            <a:normAutofit/>
          </a:bodyPr>
          <a:lstStyle/>
          <a:p>
            <a:pPr algn="ctr"/>
            <a:r>
              <a:rPr lang="en-US" sz="3600" b="1" dirty="0">
                <a:solidFill>
                  <a:schemeClr val="bg1">
                    <a:lumMod val="50000"/>
                  </a:schemeClr>
                </a:solidFill>
              </a:rPr>
              <a:t>HIGHLIGHTS</a:t>
            </a:r>
          </a:p>
        </p:txBody>
      </p:sp>
      <p:sp>
        <p:nvSpPr>
          <p:cNvPr id="17" name="Content Placeholder 8191">
            <a:extLst>
              <a:ext uri="{FF2B5EF4-FFF2-40B4-BE49-F238E27FC236}">
                <a16:creationId xmlns:a16="http://schemas.microsoft.com/office/drawing/2014/main" xmlns="" id="{85348318-E724-409C-941F-FC4B11B78A9A}"/>
              </a:ext>
            </a:extLst>
          </p:cNvPr>
          <p:cNvSpPr txBox="1">
            <a:spLocks/>
          </p:cNvSpPr>
          <p:nvPr/>
        </p:nvSpPr>
        <p:spPr>
          <a:xfrm>
            <a:off x="6310565" y="2778634"/>
            <a:ext cx="4947157" cy="3303994"/>
          </a:xfrm>
          <a:prstGeom prst="rect">
            <a:avLst/>
          </a:prstGeom>
          <a:ln>
            <a:solidFill>
              <a:srgbClr val="D1636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a:t>While food access has improved from 18% to 15%, </a:t>
            </a:r>
            <a:endParaRPr lang="en-US" sz="4200" b="1" dirty="0">
              <a:solidFill>
                <a:srgbClr val="D16360"/>
              </a:solidFill>
            </a:endParaRPr>
          </a:p>
          <a:p>
            <a:pPr marL="0" indent="0" algn="ctr">
              <a:buNone/>
            </a:pPr>
            <a:r>
              <a:rPr lang="en-US" sz="4200" b="1" dirty="0">
                <a:solidFill>
                  <a:srgbClr val="D16360"/>
                </a:solidFill>
              </a:rPr>
              <a:t>The Obesity Rate remained essentially unchange</a:t>
            </a:r>
            <a:r>
              <a:rPr lang="en-US" sz="3500" b="1" dirty="0">
                <a:solidFill>
                  <a:srgbClr val="D16360"/>
                </a:solidFill>
              </a:rPr>
              <a:t>d.</a:t>
            </a:r>
          </a:p>
          <a:p>
            <a:pPr marL="0" indent="0" algn="ctr">
              <a:buNone/>
            </a:pPr>
            <a:r>
              <a:rPr lang="en-US" sz="3200" dirty="0"/>
              <a:t>Suggesting that a focus on access to </a:t>
            </a:r>
            <a:r>
              <a:rPr lang="en-US" sz="3200" b="1" u="sng" dirty="0"/>
              <a:t>healthy</a:t>
            </a:r>
            <a:r>
              <a:rPr lang="en-US" sz="3200" dirty="0"/>
              <a:t> food may be of import.</a:t>
            </a:r>
          </a:p>
        </p:txBody>
      </p:sp>
      <p:sp>
        <p:nvSpPr>
          <p:cNvPr id="18" name="Title 1">
            <a:extLst>
              <a:ext uri="{FF2B5EF4-FFF2-40B4-BE49-F238E27FC236}">
                <a16:creationId xmlns:a16="http://schemas.microsoft.com/office/drawing/2014/main" xmlns="" id="{F620C96F-8715-442F-9A27-1AF7696A1E9C}"/>
              </a:ext>
            </a:extLst>
          </p:cNvPr>
          <p:cNvSpPr txBox="1">
            <a:spLocks/>
          </p:cNvSpPr>
          <p:nvPr/>
        </p:nvSpPr>
        <p:spPr>
          <a:xfrm>
            <a:off x="6477683" y="1630712"/>
            <a:ext cx="4754441" cy="748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lumMod val="50000"/>
                  </a:schemeClr>
                </a:solidFill>
              </a:rPr>
              <a:t>CHALLENGES</a:t>
            </a:r>
          </a:p>
        </p:txBody>
      </p:sp>
    </p:spTree>
    <p:extLst>
      <p:ext uri="{BB962C8B-B14F-4D97-AF65-F5344CB8AC3E}">
        <p14:creationId xmlns:p14="http://schemas.microsoft.com/office/powerpoint/2010/main" val="130316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210" y="415290"/>
            <a:ext cx="9593580" cy="6027420"/>
          </a:xfrm>
          <a:prstGeom prst="rect">
            <a:avLst/>
          </a:prstGeom>
        </p:spPr>
      </p:pic>
    </p:spTree>
    <p:extLst>
      <p:ext uri="{BB962C8B-B14F-4D97-AF65-F5344CB8AC3E}">
        <p14:creationId xmlns:p14="http://schemas.microsoft.com/office/powerpoint/2010/main" val="324729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882448" y="358865"/>
            <a:ext cx="10368648" cy="906462"/>
          </a:xfrm>
          <a:prstGeom prst="rect">
            <a:avLst/>
          </a:prstGeom>
          <a:solidFill>
            <a:srgbClr val="F8A81E"/>
          </a:solidFill>
          <a:ln w="25400" algn="ctr">
            <a:solidFill>
              <a:srgbClr val="F8A81E"/>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2035049" y="506569"/>
            <a:ext cx="7877576" cy="44990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Tw Cen MT" panose="020B0602020104020603" pitchFamily="34" charset="0"/>
              </a:rPr>
              <a:t>WE ACHIEVE OUR FULL POTENTIAL</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192" name="Content Placeholder 8191"/>
          <p:cNvSpPr>
            <a:spLocks noGrp="1"/>
          </p:cNvSpPr>
          <p:nvPr>
            <p:ph sz="half" idx="2"/>
          </p:nvPr>
        </p:nvSpPr>
        <p:spPr>
          <a:xfrm>
            <a:off x="874360" y="2784290"/>
            <a:ext cx="4947157" cy="1693976"/>
          </a:xfrm>
          <a:solidFill>
            <a:schemeClr val="bg1"/>
          </a:solidFill>
          <a:ln>
            <a:solidFill>
              <a:srgbClr val="F8A81E"/>
            </a:solidFill>
          </a:ln>
        </p:spPr>
        <p:txBody>
          <a:bodyPr>
            <a:normAutofit/>
          </a:bodyPr>
          <a:lstStyle/>
          <a:p>
            <a:pPr marL="0" indent="0" algn="ctr">
              <a:buNone/>
            </a:pPr>
            <a:r>
              <a:rPr lang="en-US" sz="3200" dirty="0"/>
              <a:t>In 2016, the Travis County </a:t>
            </a:r>
            <a:r>
              <a:rPr lang="en-US" sz="4000" b="1" dirty="0">
                <a:solidFill>
                  <a:srgbClr val="F8A81E"/>
                </a:solidFill>
              </a:rPr>
              <a:t>Unemployment Rate </a:t>
            </a:r>
            <a:r>
              <a:rPr lang="en-US" sz="3400" dirty="0"/>
              <a:t>was </a:t>
            </a:r>
            <a:r>
              <a:rPr lang="en-US" sz="4000" b="1" dirty="0">
                <a:solidFill>
                  <a:srgbClr val="F8A81E"/>
                </a:solidFill>
              </a:rPr>
              <a:t>3 % </a:t>
            </a:r>
            <a:r>
              <a:rPr lang="en-US" dirty="0"/>
              <a:t>(It was 7% in 2010)</a:t>
            </a:r>
          </a:p>
          <a:p>
            <a:pPr marL="0" indent="0" algn="ctr">
              <a:buNone/>
            </a:pPr>
            <a:endParaRPr lang="en-US" sz="3200" dirty="0"/>
          </a:p>
        </p:txBody>
      </p:sp>
      <p:sp>
        <p:nvSpPr>
          <p:cNvPr id="16" name="Title 1">
            <a:extLst>
              <a:ext uri="{FF2B5EF4-FFF2-40B4-BE49-F238E27FC236}">
                <a16:creationId xmlns:a16="http://schemas.microsoft.com/office/drawing/2014/main" xmlns="" id="{F1D64A98-2883-4B75-ACA3-55F8A18A0D82}"/>
              </a:ext>
            </a:extLst>
          </p:cNvPr>
          <p:cNvSpPr>
            <a:spLocks noGrp="1"/>
          </p:cNvSpPr>
          <p:nvPr>
            <p:ph type="title"/>
          </p:nvPr>
        </p:nvSpPr>
        <p:spPr>
          <a:xfrm>
            <a:off x="865387" y="1637336"/>
            <a:ext cx="4754441" cy="748055"/>
          </a:xfrm>
        </p:spPr>
        <p:txBody>
          <a:bodyPr>
            <a:normAutofit/>
          </a:bodyPr>
          <a:lstStyle/>
          <a:p>
            <a:pPr algn="ctr"/>
            <a:r>
              <a:rPr lang="en-US" sz="3600" b="1" dirty="0">
                <a:solidFill>
                  <a:schemeClr val="bg1">
                    <a:lumMod val="50000"/>
                  </a:schemeClr>
                </a:solidFill>
              </a:rPr>
              <a:t>HIGHLIGHTS</a:t>
            </a:r>
          </a:p>
        </p:txBody>
      </p:sp>
      <p:sp>
        <p:nvSpPr>
          <p:cNvPr id="18" name="Title 1">
            <a:extLst>
              <a:ext uri="{FF2B5EF4-FFF2-40B4-BE49-F238E27FC236}">
                <a16:creationId xmlns:a16="http://schemas.microsoft.com/office/drawing/2014/main" xmlns="" id="{F620C96F-8715-442F-9A27-1AF7696A1E9C}"/>
              </a:ext>
            </a:extLst>
          </p:cNvPr>
          <p:cNvSpPr txBox="1">
            <a:spLocks/>
          </p:cNvSpPr>
          <p:nvPr/>
        </p:nvSpPr>
        <p:spPr>
          <a:xfrm>
            <a:off x="6477683" y="1630712"/>
            <a:ext cx="4754441" cy="748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lumMod val="50000"/>
                  </a:schemeClr>
                </a:solidFill>
              </a:rPr>
              <a:t>CHALLENGES</a:t>
            </a:r>
          </a:p>
        </p:txBody>
      </p:sp>
      <p:sp>
        <p:nvSpPr>
          <p:cNvPr id="8" name="Content Placeholder 8191">
            <a:extLst>
              <a:ext uri="{FF2B5EF4-FFF2-40B4-BE49-F238E27FC236}">
                <a16:creationId xmlns:a16="http://schemas.microsoft.com/office/drawing/2014/main" xmlns="" id="{2BEC3270-7356-40BB-921F-320368C0A089}"/>
              </a:ext>
            </a:extLst>
          </p:cNvPr>
          <p:cNvSpPr txBox="1">
            <a:spLocks/>
          </p:cNvSpPr>
          <p:nvPr/>
        </p:nvSpPr>
        <p:spPr>
          <a:xfrm>
            <a:off x="865387" y="4649619"/>
            <a:ext cx="4947157" cy="1693976"/>
          </a:xfrm>
          <a:prstGeom prst="rect">
            <a:avLst/>
          </a:prstGeom>
          <a:ln>
            <a:solidFill>
              <a:srgbClr val="F8A81E"/>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t>In 2016, the </a:t>
            </a:r>
            <a:r>
              <a:rPr lang="en-US" sz="4800" b="1" dirty="0">
                <a:solidFill>
                  <a:srgbClr val="F8A81E"/>
                </a:solidFill>
              </a:rPr>
              <a:t>High School Graduation Rate </a:t>
            </a:r>
          </a:p>
          <a:p>
            <a:pPr marL="0" indent="0" algn="ctr">
              <a:buNone/>
            </a:pPr>
            <a:r>
              <a:rPr lang="en-US" sz="4000" dirty="0"/>
              <a:t>exceeded</a:t>
            </a:r>
            <a:r>
              <a:rPr lang="en-US" sz="3200" dirty="0"/>
              <a:t>  </a:t>
            </a:r>
            <a:r>
              <a:rPr lang="en-US" sz="4900" b="1" dirty="0">
                <a:solidFill>
                  <a:srgbClr val="F8A81E"/>
                </a:solidFill>
              </a:rPr>
              <a:t>90 % </a:t>
            </a:r>
            <a:r>
              <a:rPr lang="en-US" sz="4000" dirty="0"/>
              <a:t>for the first time</a:t>
            </a:r>
          </a:p>
        </p:txBody>
      </p:sp>
      <p:sp>
        <p:nvSpPr>
          <p:cNvPr id="10" name="Content Placeholder 8191">
            <a:extLst>
              <a:ext uri="{FF2B5EF4-FFF2-40B4-BE49-F238E27FC236}">
                <a16:creationId xmlns:a16="http://schemas.microsoft.com/office/drawing/2014/main" xmlns="" id="{786CA13E-D4C2-4786-8CFE-0FC8B36937F5}"/>
              </a:ext>
            </a:extLst>
          </p:cNvPr>
          <p:cNvSpPr txBox="1">
            <a:spLocks/>
          </p:cNvSpPr>
          <p:nvPr/>
        </p:nvSpPr>
        <p:spPr>
          <a:xfrm>
            <a:off x="6284967" y="2785258"/>
            <a:ext cx="4947157" cy="1693976"/>
          </a:xfrm>
          <a:prstGeom prst="rect">
            <a:avLst/>
          </a:prstGeom>
          <a:ln>
            <a:solidFill>
              <a:srgbClr val="F8A81E"/>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400" dirty="0"/>
              <a:t>The </a:t>
            </a:r>
            <a:r>
              <a:rPr lang="en-US" sz="4100" b="1" dirty="0">
                <a:solidFill>
                  <a:srgbClr val="F8A81E"/>
                </a:solidFill>
              </a:rPr>
              <a:t>Unemployment Rate </a:t>
            </a:r>
            <a:r>
              <a:rPr lang="en-US" sz="3800" dirty="0"/>
              <a:t>for </a:t>
            </a:r>
            <a:r>
              <a:rPr lang="en-US" sz="3400" b="1" dirty="0"/>
              <a:t>African-Americans </a:t>
            </a:r>
            <a:r>
              <a:rPr lang="en-US" sz="3400" dirty="0"/>
              <a:t>was</a:t>
            </a:r>
          </a:p>
          <a:p>
            <a:pPr marL="0" indent="0" algn="ctr">
              <a:buFont typeface="Arial" panose="020B0604020202020204" pitchFamily="34" charset="0"/>
              <a:buNone/>
            </a:pPr>
            <a:r>
              <a:rPr lang="en-US" sz="5200" b="1" dirty="0">
                <a:solidFill>
                  <a:srgbClr val="F8A81E"/>
                </a:solidFill>
              </a:rPr>
              <a:t>2 times higher</a:t>
            </a:r>
          </a:p>
          <a:p>
            <a:pPr marL="0" indent="0" algn="ctr">
              <a:buFont typeface="Arial" panose="020B0604020202020204" pitchFamily="34" charset="0"/>
              <a:buNone/>
            </a:pPr>
            <a:r>
              <a:rPr lang="en-US" sz="3400" dirty="0"/>
              <a:t>than it was for Whites</a:t>
            </a:r>
            <a:endParaRPr lang="en-US" sz="3200" dirty="0"/>
          </a:p>
        </p:txBody>
      </p:sp>
      <p:sp>
        <p:nvSpPr>
          <p:cNvPr id="12" name="Content Placeholder 8191">
            <a:extLst>
              <a:ext uri="{FF2B5EF4-FFF2-40B4-BE49-F238E27FC236}">
                <a16:creationId xmlns:a16="http://schemas.microsoft.com/office/drawing/2014/main" xmlns="" id="{65E0B26C-F694-4F8E-94FA-173EAF8E156B}"/>
              </a:ext>
            </a:extLst>
          </p:cNvPr>
          <p:cNvSpPr txBox="1">
            <a:spLocks/>
          </p:cNvSpPr>
          <p:nvPr/>
        </p:nvSpPr>
        <p:spPr>
          <a:xfrm>
            <a:off x="6275994" y="4650587"/>
            <a:ext cx="4947157" cy="1693976"/>
          </a:xfrm>
          <a:prstGeom prst="rect">
            <a:avLst/>
          </a:prstGeom>
          <a:ln>
            <a:solidFill>
              <a:srgbClr val="F8A81E"/>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F8A81E"/>
                </a:solidFill>
              </a:rPr>
              <a:t>49% </a:t>
            </a:r>
            <a:r>
              <a:rPr lang="en-US" sz="2400" b="1" dirty="0">
                <a:solidFill>
                  <a:srgbClr val="525252"/>
                </a:solidFill>
              </a:rPr>
              <a:t>of Central Texas students </a:t>
            </a:r>
            <a:r>
              <a:rPr lang="en-US" sz="2400" dirty="0">
                <a:solidFill>
                  <a:srgbClr val="525252"/>
                </a:solidFill>
              </a:rPr>
              <a:t>earn a degree in 6 years, compared to </a:t>
            </a:r>
            <a:r>
              <a:rPr lang="en-US" sz="3000" dirty="0">
                <a:solidFill>
                  <a:srgbClr val="F8A81E"/>
                </a:solidFill>
              </a:rPr>
              <a:t>31% </a:t>
            </a:r>
            <a:r>
              <a:rPr lang="en-US" sz="2400" dirty="0">
                <a:solidFill>
                  <a:srgbClr val="525252"/>
                </a:solidFill>
              </a:rPr>
              <a:t>of </a:t>
            </a:r>
            <a:r>
              <a:rPr lang="en-US" sz="2400" b="1" dirty="0">
                <a:solidFill>
                  <a:srgbClr val="525252"/>
                </a:solidFill>
              </a:rPr>
              <a:t>African-American students </a:t>
            </a:r>
            <a:r>
              <a:rPr lang="en-US" sz="2400" dirty="0">
                <a:solidFill>
                  <a:srgbClr val="525252"/>
                </a:solidFill>
              </a:rPr>
              <a:t>&amp;</a:t>
            </a:r>
            <a:r>
              <a:rPr lang="en-US" sz="2600" dirty="0">
                <a:solidFill>
                  <a:srgbClr val="525252"/>
                </a:solidFill>
              </a:rPr>
              <a:t> </a:t>
            </a:r>
            <a:r>
              <a:rPr lang="en-US" sz="3000" dirty="0">
                <a:solidFill>
                  <a:srgbClr val="F8A81E"/>
                </a:solidFill>
              </a:rPr>
              <a:t>36% </a:t>
            </a:r>
            <a:r>
              <a:rPr lang="en-US" sz="2400" dirty="0">
                <a:solidFill>
                  <a:srgbClr val="525252"/>
                </a:solidFill>
              </a:rPr>
              <a:t>of </a:t>
            </a:r>
            <a:r>
              <a:rPr lang="en-US" sz="2400" b="1" dirty="0">
                <a:solidFill>
                  <a:srgbClr val="525252"/>
                </a:solidFill>
              </a:rPr>
              <a:t>Hispanic students</a:t>
            </a:r>
          </a:p>
        </p:txBody>
      </p:sp>
    </p:spTree>
    <p:extLst>
      <p:ext uri="{BB962C8B-B14F-4D97-AF65-F5344CB8AC3E}">
        <p14:creationId xmlns:p14="http://schemas.microsoft.com/office/powerpoint/2010/main" val="185592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
          </p:nvPr>
        </p:nvSpPr>
        <p:spPr>
          <a:xfrm>
            <a:off x="4067044" y="1792519"/>
            <a:ext cx="7454395" cy="4639399"/>
          </a:xfrm>
        </p:spPr>
        <p:txBody>
          <a:bodyPr>
            <a:normAutofit lnSpcReduction="10000"/>
          </a:bodyPr>
          <a:lstStyle/>
          <a:p>
            <a:r>
              <a:rPr lang="en-US" dirty="0"/>
              <a:t>Approximately 20% of Travis County residents reported experiencing five or more days of poor mental health over the past 30 days. </a:t>
            </a:r>
          </a:p>
          <a:p>
            <a:r>
              <a:rPr lang="en-US" dirty="0"/>
              <a:t>On days where someone is experiencing poor mental health, they may be experiencing stress, depression, and/or problems with emotions.</a:t>
            </a:r>
          </a:p>
          <a:p>
            <a:r>
              <a:rPr lang="en-US" dirty="0"/>
              <a:t>When we compare the 2016 rate of mental health to the 2012 rate, it appears that the rate has not changed much overall. </a:t>
            </a:r>
          </a:p>
          <a:p>
            <a:r>
              <a:rPr lang="en-US" dirty="0"/>
              <a:t>However, since the rate has increased two years in a row, the we should definitely monitor this trend.</a:t>
            </a:r>
          </a:p>
        </p:txBody>
      </p:sp>
      <p:sp>
        <p:nvSpPr>
          <p:cNvPr id="10" name="Rectangle 18"/>
          <p:cNvSpPr>
            <a:spLocks noChangeArrowheads="1"/>
          </p:cNvSpPr>
          <p:nvPr/>
        </p:nvSpPr>
        <p:spPr bwMode="auto">
          <a:xfrm>
            <a:off x="4073236" y="387351"/>
            <a:ext cx="6434051" cy="1150068"/>
          </a:xfrm>
          <a:prstGeom prst="rect">
            <a:avLst/>
          </a:prstGeom>
          <a:solidFill>
            <a:schemeClr val="accent3"/>
          </a:solidFill>
          <a:ln w="25400" algn="ctr">
            <a:solidFill>
              <a:schemeClr val="accent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sp>
        <p:nvSpPr>
          <p:cNvPr id="11" name="Text Box 21"/>
          <p:cNvSpPr txBox="1">
            <a:spLocks noChangeArrowheads="1"/>
          </p:cNvSpPr>
          <p:nvPr/>
        </p:nvSpPr>
        <p:spPr bwMode="auto">
          <a:xfrm>
            <a:off x="6495342" y="592140"/>
            <a:ext cx="3762552" cy="63817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3">
                    <a:lumMod val="20000"/>
                    <a:lumOff val="80000"/>
                  </a:schemeClr>
                </a:solidFill>
                <a:effectLst/>
                <a:latin typeface="Tw Cen MT" panose="020B0602020104020603" pitchFamily="34" charset="0"/>
              </a:rPr>
              <a:t>of Travis County adults</a:t>
            </a:r>
            <a:endParaRPr kumimoji="0" lang="en-US" altLang="en-US" sz="2400" b="0" i="0" u="none" strike="noStrike" cap="none" normalizeH="0" baseline="0" dirty="0">
              <a:ln>
                <a:noFill/>
              </a:ln>
              <a:solidFill>
                <a:schemeClr val="accent3">
                  <a:lumMod val="20000"/>
                  <a:lumOff val="80000"/>
                </a:schemeClr>
              </a:solidFill>
              <a:effectLst/>
              <a:latin typeface="Arial" panose="020B0604020202020204" pitchFamily="34" charset="0"/>
            </a:endParaRPr>
          </a:p>
        </p:txBody>
      </p:sp>
      <p:sp>
        <p:nvSpPr>
          <p:cNvPr id="12" name="Text Box 22"/>
          <p:cNvSpPr txBox="1">
            <a:spLocks noChangeArrowheads="1"/>
          </p:cNvSpPr>
          <p:nvPr/>
        </p:nvSpPr>
        <p:spPr bwMode="auto">
          <a:xfrm>
            <a:off x="5313081" y="974726"/>
            <a:ext cx="4728678" cy="460377"/>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FFFF"/>
                </a:solidFill>
                <a:latin typeface="Tw Cen MT" panose="020B0602020104020603" pitchFamily="34" charset="0"/>
              </a:rPr>
              <a:t>REPORT POOR MENTAL </a:t>
            </a:r>
            <a:r>
              <a:rPr kumimoji="0" lang="en-US" altLang="en-US" sz="2800" b="0" i="0" u="none" strike="noStrike" cap="none" normalizeH="0" baseline="0" dirty="0">
                <a:ln>
                  <a:noFill/>
                </a:ln>
                <a:solidFill>
                  <a:srgbClr val="FFFFFF"/>
                </a:solidFill>
                <a:effectLst/>
                <a:latin typeface="Tw Cen MT" panose="020B0602020104020603" pitchFamily="34" charset="0"/>
              </a:rPr>
              <a:t>HEALTH</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Text Box 4"/>
          <p:cNvSpPr txBox="1">
            <a:spLocks noChangeArrowheads="1"/>
          </p:cNvSpPr>
          <p:nvPr/>
        </p:nvSpPr>
        <p:spPr bwMode="auto">
          <a:xfrm>
            <a:off x="5286063" y="387352"/>
            <a:ext cx="1298576" cy="67627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rgbClr val="FFFFFF"/>
                </a:solidFill>
                <a:latin typeface="Tw Cen MT" panose="020B0602020104020603" pitchFamily="34" charset="0"/>
              </a:rPr>
              <a:t>20</a:t>
            </a:r>
            <a:r>
              <a:rPr kumimoji="0" lang="en-US" altLang="en-US" sz="4800" b="0" i="0" u="none" strike="noStrike" cap="none" normalizeH="0" baseline="30000" dirty="0">
                <a:ln>
                  <a:noFill/>
                </a:ln>
                <a:solidFill>
                  <a:srgbClr val="FFFFFF"/>
                </a:solidFill>
                <a:effectLst/>
                <a:latin typeface="Tw Cen MT" panose="020B0602020104020603" pitchFamily="34"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pic>
        <p:nvPicPr>
          <p:cNvPr id="1026" name="Picture 2" descr="Heart_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316421" y="669133"/>
            <a:ext cx="713382" cy="606078"/>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descr="A screenshot of a cell phone&#10;&#10;Description generated with very high confidence">
            <a:extLst>
              <a:ext uri="{FF2B5EF4-FFF2-40B4-BE49-F238E27FC236}">
                <a16:creationId xmlns:a16="http://schemas.microsoft.com/office/drawing/2014/main" xmlns="" id="{46A2F551-20B8-49C0-B0E2-79B07F4A2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01" y="403977"/>
            <a:ext cx="3474720" cy="6027942"/>
          </a:xfrm>
          <a:prstGeom prst="rect">
            <a:avLst/>
          </a:prstGeom>
          <a:ln>
            <a:solidFill>
              <a:schemeClr val="tx1"/>
            </a:solidFill>
          </a:ln>
        </p:spPr>
      </p:pic>
      <p:pic>
        <p:nvPicPr>
          <p:cNvPr id="14" name="Picture 2" descr="UNCHANGED"/>
          <p:cNvPicPr>
            <a:picLocks noChangeAspect="1" noChangeArrowheads="1"/>
          </p:cNvPicPr>
          <p:nvPr/>
        </p:nvPicPr>
        <p:blipFill>
          <a:blip r:embed="rId5">
            <a:extLst>
              <a:ext uri="{28A0092B-C50C-407E-A947-70E740481C1C}">
                <a14:useLocalDpi xmlns:a14="http://schemas.microsoft.com/office/drawing/2010/main" val="0"/>
              </a:ext>
            </a:extLst>
          </a:blip>
          <a:srcRect t="1035" b="1035"/>
          <a:stretch>
            <a:fillRect/>
          </a:stretch>
        </p:blipFill>
        <p:spPr bwMode="auto">
          <a:xfrm>
            <a:off x="10917538" y="407859"/>
            <a:ext cx="1045233" cy="701101"/>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2529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301051" y="1780755"/>
            <a:ext cx="5378330" cy="4622249"/>
          </a:xfrm>
        </p:spPr>
        <p:txBody>
          <a:bodyPr>
            <a:normAutofit/>
          </a:bodyPr>
          <a:lstStyle/>
          <a:p>
            <a:pPr marL="352425" indent="-176213"/>
            <a:r>
              <a:rPr lang="en-US" dirty="0"/>
              <a:t>In 2017, 49% of children entering kindergarten were school ready compared to 53% in 2013. </a:t>
            </a:r>
          </a:p>
          <a:p>
            <a:pPr marL="352425" indent="-176213"/>
            <a:r>
              <a:rPr lang="en-US" dirty="0"/>
              <a:t>The greatest degree of disparity in school readiness occurs by income.</a:t>
            </a:r>
          </a:p>
          <a:p>
            <a:pPr marL="352425" indent="-176213"/>
            <a:r>
              <a:rPr lang="en-US" dirty="0"/>
              <a:t> 35% of low-income kindergarteners were school ready compared to 60% of non-low income kindergarteners.</a:t>
            </a:r>
          </a:p>
        </p:txBody>
      </p:sp>
      <p:sp>
        <p:nvSpPr>
          <p:cNvPr id="7" name="Rectangle 2"/>
          <p:cNvSpPr>
            <a:spLocks noChangeArrowheads="1"/>
          </p:cNvSpPr>
          <p:nvPr/>
        </p:nvSpPr>
        <p:spPr bwMode="auto">
          <a:xfrm>
            <a:off x="579121" y="292894"/>
            <a:ext cx="9618838" cy="1081881"/>
          </a:xfrm>
          <a:prstGeom prst="rect">
            <a:avLst/>
          </a:prstGeom>
          <a:solidFill>
            <a:srgbClr val="F8A81E"/>
          </a:solidFill>
          <a:ln w="25400" algn="ctr">
            <a:solidFill>
              <a:srgbClr val="F8A81E"/>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4"/>
          <p:cNvSpPr txBox="1">
            <a:spLocks noChangeArrowheads="1"/>
          </p:cNvSpPr>
          <p:nvPr/>
        </p:nvSpPr>
        <p:spPr bwMode="auto">
          <a:xfrm>
            <a:off x="3500649" y="292927"/>
            <a:ext cx="762000" cy="687388"/>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rgbClr val="FFFFFF"/>
                </a:solidFill>
                <a:latin typeface="Tw Cen MT" panose="020B0602020104020603" pitchFamily="34" charset="0"/>
              </a:rPr>
              <a:t>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4367463" y="318295"/>
            <a:ext cx="373063" cy="387350"/>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Tw Cen MT" panose="020B06020201040206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6"/>
          <p:cNvSpPr txBox="1">
            <a:spLocks noChangeArrowheads="1"/>
          </p:cNvSpPr>
          <p:nvPr/>
        </p:nvSpPr>
        <p:spPr bwMode="auto">
          <a:xfrm>
            <a:off x="4788161" y="454995"/>
            <a:ext cx="4109799" cy="490538"/>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FEEED2"/>
                </a:solidFill>
                <a:latin typeface="Tw Cen MT" panose="020B0602020104020603" pitchFamily="34" charset="0"/>
              </a:rPr>
              <a:t>o</a:t>
            </a:r>
            <a:r>
              <a:rPr kumimoji="0" lang="en-US" altLang="en-US" sz="2400" b="0" i="0" u="none" strike="noStrike" cap="none" normalizeH="0" baseline="0" dirty="0">
                <a:ln>
                  <a:noFill/>
                </a:ln>
                <a:solidFill>
                  <a:srgbClr val="FEEED2"/>
                </a:solidFill>
                <a:effectLst/>
                <a:latin typeface="Tw Cen MT" panose="020B0602020104020603" pitchFamily="34" charset="0"/>
              </a:rPr>
              <a:t>f Central</a:t>
            </a:r>
            <a:r>
              <a:rPr kumimoji="0" lang="en-US" altLang="en-US" sz="2400" b="0" i="0" u="none" strike="noStrike" cap="none" normalizeH="0" dirty="0">
                <a:ln>
                  <a:noFill/>
                </a:ln>
                <a:solidFill>
                  <a:srgbClr val="FEEED2"/>
                </a:solidFill>
                <a:effectLst/>
                <a:latin typeface="Tw Cen MT" panose="020B0602020104020603" pitchFamily="34" charset="0"/>
              </a:rPr>
              <a:t> Texas </a:t>
            </a:r>
            <a:r>
              <a:rPr lang="en-US" altLang="en-US" sz="2400" dirty="0">
                <a:solidFill>
                  <a:srgbClr val="FEEED2"/>
                </a:solidFill>
                <a:latin typeface="Tw Cen MT" panose="020B0602020104020603" pitchFamily="34" charset="0"/>
              </a:rPr>
              <a:t>kindergarteners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1" name="Text Box 7"/>
          <p:cNvSpPr txBox="1">
            <a:spLocks noChangeArrowheads="1"/>
          </p:cNvSpPr>
          <p:nvPr/>
        </p:nvSpPr>
        <p:spPr bwMode="auto">
          <a:xfrm>
            <a:off x="5697459" y="896145"/>
            <a:ext cx="3180511" cy="478630"/>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2800" dirty="0">
                <a:solidFill>
                  <a:srgbClr val="FFFFFF"/>
                </a:solidFill>
                <a:latin typeface="Tw Cen MT" panose="020B0602020104020603" pitchFamily="34" charset="0"/>
              </a:rPr>
              <a:t>ARE SCHOOL READY</a:t>
            </a:r>
            <a:endParaRPr lang="en-US" altLang="en-US" sz="2800" dirty="0">
              <a:solidFill>
                <a:srgbClr val="525252"/>
              </a:solidFill>
              <a:latin typeface="Arial" panose="020B0604020202020204" pitchFamily="34" charset="0"/>
            </a:endParaRPr>
          </a:p>
        </p:txBody>
      </p:sp>
      <p:pic>
        <p:nvPicPr>
          <p:cNvPr id="7170" name="Picture 2" descr="Image result for COLLEGE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375062" y="318295"/>
            <a:ext cx="1058631" cy="1056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 screenshot of a cell phone&#10;&#10;Description generated with very high confidence">
            <a:extLst>
              <a:ext uri="{FF2B5EF4-FFF2-40B4-BE49-F238E27FC236}">
                <a16:creationId xmlns:a16="http://schemas.microsoft.com/office/drawing/2014/main" xmlns="" id="{960C9297-9E69-4B9B-9619-F8C8328D6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20" y="1951435"/>
            <a:ext cx="6059362" cy="4285203"/>
          </a:xfrm>
          <a:prstGeom prst="rect">
            <a:avLst/>
          </a:prstGeom>
        </p:spPr>
      </p:pic>
      <p:pic>
        <p:nvPicPr>
          <p:cNvPr id="13" name="Picture 2" descr="UNCHANGED"/>
          <p:cNvPicPr>
            <a:picLocks noChangeAspect="1" noChangeArrowheads="1"/>
          </p:cNvPicPr>
          <p:nvPr/>
        </p:nvPicPr>
        <p:blipFill>
          <a:blip r:embed="rId5">
            <a:extLst>
              <a:ext uri="{28A0092B-C50C-407E-A947-70E740481C1C}">
                <a14:useLocalDpi xmlns:a14="http://schemas.microsoft.com/office/drawing/2010/main" val="0"/>
              </a:ext>
            </a:extLst>
          </a:blip>
          <a:srcRect t="1035" b="1035"/>
          <a:stretch>
            <a:fillRect/>
          </a:stretch>
        </p:blipFill>
        <p:spPr bwMode="auto">
          <a:xfrm>
            <a:off x="10917538" y="407859"/>
            <a:ext cx="1045233" cy="701101"/>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9304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229" y="365125"/>
            <a:ext cx="6517606" cy="1325563"/>
          </a:xfrm>
        </p:spPr>
        <p:txBody>
          <a:bodyPr>
            <a:normAutofit/>
          </a:bodyPr>
          <a:lstStyle/>
          <a:p>
            <a:r>
              <a:rPr lang="en-US" sz="3600" b="1" dirty="0">
                <a:solidFill>
                  <a:srgbClr val="658CC6"/>
                </a:solidFill>
              </a:rPr>
              <a:t>WHAT STANDS OUT FOR YOU?</a:t>
            </a:r>
          </a:p>
        </p:txBody>
      </p:sp>
      <p:sp>
        <p:nvSpPr>
          <p:cNvPr id="6" name="Content Placeholder 5"/>
          <p:cNvSpPr>
            <a:spLocks noGrp="1"/>
          </p:cNvSpPr>
          <p:nvPr>
            <p:ph sz="quarter" idx="4"/>
          </p:nvPr>
        </p:nvSpPr>
        <p:spPr>
          <a:xfrm>
            <a:off x="5580840" y="1690687"/>
            <a:ext cx="5183188" cy="4595813"/>
          </a:xfrm>
        </p:spPr>
        <p:txBody>
          <a:bodyPr/>
          <a:lstStyle/>
          <a:p>
            <a:pPr marL="514350" indent="-514350">
              <a:buFont typeface="+mj-lt"/>
              <a:buAutoNum type="arabicPeriod"/>
            </a:pPr>
            <a:r>
              <a:rPr lang="en-US" sz="3200" dirty="0"/>
              <a:t>What did you learn that concerns you?</a:t>
            </a:r>
          </a:p>
          <a:p>
            <a:pPr marL="514350" indent="-514350">
              <a:buFont typeface="+mj-lt"/>
              <a:buAutoNum type="arabicPeriod"/>
            </a:pPr>
            <a:r>
              <a:rPr lang="en-US" sz="3200" dirty="0"/>
              <a:t>What did you learn that is “welcomed” news?</a:t>
            </a:r>
          </a:p>
          <a:p>
            <a:pPr marL="514350" indent="-514350">
              <a:buFont typeface="+mj-lt"/>
              <a:buAutoNum type="arabicPeriod"/>
            </a:pPr>
            <a:r>
              <a:rPr lang="en-US" sz="3200" dirty="0"/>
              <a:t>Did you learn something about what our community is doing to address this issue?</a:t>
            </a:r>
          </a:p>
          <a:p>
            <a:pPr marL="514350" indent="-514350">
              <a:buFont typeface="+mj-lt"/>
              <a:buAutoNum type="arabicPeriod"/>
            </a:pPr>
            <a:r>
              <a:rPr lang="en-US" sz="3200" dirty="0"/>
              <a:t>What else should be done?</a:t>
            </a:r>
          </a:p>
        </p:txBody>
      </p:sp>
      <p:pic>
        <p:nvPicPr>
          <p:cNvPr id="4" name="Picture 2" descr="C:\Users\JustinXHaleASUS\Desktop\CAN\can arr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078" y="0"/>
            <a:ext cx="4849122" cy="6275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ustinXHaleASUS\Desktop\CAN\Can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1" y="5228429"/>
            <a:ext cx="1646345" cy="164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33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229" y="365125"/>
            <a:ext cx="6517606" cy="1325563"/>
          </a:xfrm>
        </p:spPr>
        <p:txBody>
          <a:bodyPr>
            <a:normAutofit/>
          </a:bodyPr>
          <a:lstStyle/>
          <a:p>
            <a:r>
              <a:rPr lang="en-US" sz="3600" b="1" dirty="0">
                <a:solidFill>
                  <a:srgbClr val="658CC6"/>
                </a:solidFill>
              </a:rPr>
              <a:t>SCHEDULE A PRESENTATION</a:t>
            </a:r>
          </a:p>
        </p:txBody>
      </p:sp>
      <p:sp>
        <p:nvSpPr>
          <p:cNvPr id="6" name="Content Placeholder 5"/>
          <p:cNvSpPr>
            <a:spLocks noGrp="1"/>
          </p:cNvSpPr>
          <p:nvPr>
            <p:ph sz="quarter" idx="4"/>
          </p:nvPr>
        </p:nvSpPr>
        <p:spPr>
          <a:xfrm>
            <a:off x="5702760" y="1690687"/>
            <a:ext cx="5341160" cy="4595813"/>
          </a:xfrm>
        </p:spPr>
        <p:txBody>
          <a:bodyPr>
            <a:normAutofit/>
          </a:bodyPr>
          <a:lstStyle/>
          <a:p>
            <a:pPr marL="0" indent="0" algn="ctr">
              <a:buNone/>
            </a:pPr>
            <a:r>
              <a:rPr lang="en-US" sz="3200" dirty="0"/>
              <a:t>contact</a:t>
            </a:r>
          </a:p>
          <a:p>
            <a:pPr marL="0" indent="0" algn="ctr">
              <a:buNone/>
            </a:pPr>
            <a:r>
              <a:rPr lang="en-US" sz="3200" dirty="0" err="1" smtClean="0"/>
              <a:t>Jelina</a:t>
            </a:r>
            <a:r>
              <a:rPr lang="en-US" sz="3200" dirty="0" smtClean="0"/>
              <a:t> </a:t>
            </a:r>
            <a:r>
              <a:rPr lang="en-US" sz="3200" dirty="0" err="1" smtClean="0"/>
              <a:t>Tunstill</a:t>
            </a:r>
            <a:r>
              <a:rPr lang="en-US" sz="3200" dirty="0">
                <a:solidFill>
                  <a:schemeClr val="bg1">
                    <a:lumMod val="65000"/>
                  </a:schemeClr>
                </a:solidFill>
              </a:rPr>
              <a:t/>
            </a:r>
            <a:br>
              <a:rPr lang="en-US" sz="3200" dirty="0">
                <a:solidFill>
                  <a:schemeClr val="bg1">
                    <a:lumMod val="65000"/>
                  </a:schemeClr>
                </a:solidFill>
              </a:rPr>
            </a:br>
            <a:r>
              <a:rPr lang="en-US" sz="3200" dirty="0" smtClean="0">
                <a:solidFill>
                  <a:schemeClr val="bg1">
                    <a:lumMod val="65000"/>
                  </a:schemeClr>
                </a:solidFill>
                <a:hlinkClick r:id="rId2"/>
              </a:rPr>
              <a:t>jtunstill@canatx.org</a:t>
            </a:r>
            <a:endParaRPr lang="en-US" sz="3200" dirty="0">
              <a:solidFill>
                <a:schemeClr val="bg1">
                  <a:lumMod val="65000"/>
                </a:schemeClr>
              </a:solidFill>
            </a:endParaRPr>
          </a:p>
          <a:p>
            <a:pPr marL="0" indent="0" algn="ctr">
              <a:buNone/>
            </a:pPr>
            <a:r>
              <a:rPr lang="en-US" sz="3200" dirty="0"/>
              <a:t>or</a:t>
            </a:r>
          </a:p>
          <a:p>
            <a:pPr marL="0" indent="0" algn="ctr">
              <a:buNone/>
            </a:pPr>
            <a:r>
              <a:rPr lang="en-US" sz="3200" dirty="0"/>
              <a:t>Carlos Soto</a:t>
            </a:r>
          </a:p>
          <a:p>
            <a:pPr marL="0" indent="0" algn="ctr">
              <a:buNone/>
            </a:pPr>
            <a:r>
              <a:rPr lang="en-US" sz="3200" dirty="0">
                <a:solidFill>
                  <a:schemeClr val="bg1">
                    <a:lumMod val="65000"/>
                  </a:schemeClr>
                </a:solidFill>
                <a:hlinkClick r:id="rId3"/>
              </a:rPr>
              <a:t>csoto@canatx.org</a:t>
            </a:r>
            <a:r>
              <a:rPr lang="en-US" sz="3200" dirty="0">
                <a:solidFill>
                  <a:schemeClr val="bg1">
                    <a:lumMod val="65000"/>
                  </a:schemeClr>
                </a:solidFill>
              </a:rPr>
              <a:t> </a:t>
            </a:r>
          </a:p>
          <a:p>
            <a:pPr marL="0" indent="0" algn="ctr">
              <a:buNone/>
            </a:pPr>
            <a:r>
              <a:rPr lang="en-US" sz="3200" dirty="0"/>
              <a:t>visit</a:t>
            </a:r>
          </a:p>
          <a:p>
            <a:pPr marL="0" indent="0" algn="ctr">
              <a:buNone/>
            </a:pPr>
            <a:r>
              <a:rPr lang="en-US" sz="3600" dirty="0">
                <a:solidFill>
                  <a:schemeClr val="bg1">
                    <a:lumMod val="65000"/>
                  </a:schemeClr>
                </a:solidFill>
                <a:hlinkClick r:id="rId4"/>
              </a:rPr>
              <a:t>www.dashboard.canatx.org</a:t>
            </a:r>
            <a:r>
              <a:rPr lang="en-US" sz="3600" dirty="0">
                <a:solidFill>
                  <a:schemeClr val="bg1">
                    <a:lumMod val="65000"/>
                  </a:schemeClr>
                </a:solidFill>
              </a:rPr>
              <a:t> </a:t>
            </a:r>
          </a:p>
          <a:p>
            <a:pPr marL="0" indent="0">
              <a:buNone/>
            </a:pPr>
            <a:endParaRPr lang="en-US" sz="3200" dirty="0"/>
          </a:p>
        </p:txBody>
      </p:sp>
      <p:pic>
        <p:nvPicPr>
          <p:cNvPr id="4" name="Picture 2" descr="C:\Users\JustinXHaleASUS\Desktop\CAN\can 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78" y="0"/>
            <a:ext cx="4849122" cy="6275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ustinXHaleASUS\Desktop\CAN\Can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1" y="5228429"/>
            <a:ext cx="1646345" cy="164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8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088" y="327542"/>
            <a:ext cx="6550924" cy="803577"/>
          </a:xfrm>
        </p:spPr>
        <p:txBody>
          <a:bodyPr>
            <a:normAutofit/>
          </a:bodyPr>
          <a:lstStyle/>
          <a:p>
            <a:r>
              <a:rPr lang="en-US" sz="3600" b="1" dirty="0">
                <a:solidFill>
                  <a:srgbClr val="0099FF"/>
                </a:solidFill>
              </a:rPr>
              <a:t>CAN PARTNER ORGANIZATIONS</a:t>
            </a:r>
          </a:p>
        </p:txBody>
      </p:sp>
      <p:sp>
        <p:nvSpPr>
          <p:cNvPr id="6" name="Content Placeholder 5"/>
          <p:cNvSpPr>
            <a:spLocks noGrp="1"/>
          </p:cNvSpPr>
          <p:nvPr>
            <p:ph sz="quarter" idx="4"/>
          </p:nvPr>
        </p:nvSpPr>
        <p:spPr>
          <a:xfrm>
            <a:off x="1473969" y="1308543"/>
            <a:ext cx="4176220" cy="4971369"/>
          </a:xfrm>
        </p:spPr>
        <p:txBody>
          <a:bodyPr>
            <a:normAutofit lnSpcReduction="10000"/>
          </a:bodyPr>
          <a:lstStyle/>
          <a:p>
            <a:pPr marL="0" indent="0">
              <a:buNone/>
            </a:pPr>
            <a:r>
              <a:rPr lang="en-US" b="1" dirty="0"/>
              <a:t>Government </a:t>
            </a:r>
          </a:p>
          <a:p>
            <a:r>
              <a:rPr lang="en-US" dirty="0">
                <a:solidFill>
                  <a:schemeClr val="bg1">
                    <a:lumMod val="50000"/>
                  </a:schemeClr>
                </a:solidFill>
              </a:rPr>
              <a:t>City of Austin</a:t>
            </a:r>
          </a:p>
          <a:p>
            <a:r>
              <a:rPr lang="en-US" dirty="0">
                <a:solidFill>
                  <a:schemeClr val="bg1">
                    <a:lumMod val="50000"/>
                  </a:schemeClr>
                </a:solidFill>
              </a:rPr>
              <a:t>City of Pflugerville</a:t>
            </a:r>
          </a:p>
          <a:p>
            <a:r>
              <a:rPr lang="en-US" dirty="0">
                <a:solidFill>
                  <a:schemeClr val="bg1">
                    <a:lumMod val="50000"/>
                  </a:schemeClr>
                </a:solidFill>
              </a:rPr>
              <a:t>Travis County</a:t>
            </a:r>
          </a:p>
          <a:p>
            <a:endParaRPr lang="en-US" dirty="0"/>
          </a:p>
          <a:p>
            <a:pPr marL="0" indent="0">
              <a:buNone/>
            </a:pPr>
            <a:r>
              <a:rPr lang="en-US" b="1" dirty="0"/>
              <a:t>Health</a:t>
            </a:r>
          </a:p>
          <a:p>
            <a:r>
              <a:rPr lang="en-US" dirty="0">
                <a:solidFill>
                  <a:schemeClr val="bg1">
                    <a:lumMod val="50000"/>
                  </a:schemeClr>
                </a:solidFill>
              </a:rPr>
              <a:t>Central Health</a:t>
            </a:r>
          </a:p>
          <a:p>
            <a:r>
              <a:rPr lang="en-US" dirty="0">
                <a:solidFill>
                  <a:schemeClr val="bg1">
                    <a:lumMod val="50000"/>
                  </a:schemeClr>
                </a:solidFill>
              </a:rPr>
              <a:t>Integral Care</a:t>
            </a:r>
          </a:p>
          <a:p>
            <a:r>
              <a:rPr lang="en-US" dirty="0">
                <a:solidFill>
                  <a:schemeClr val="bg1">
                    <a:lumMod val="50000"/>
                  </a:schemeClr>
                </a:solidFill>
              </a:rPr>
              <a:t>Seton Healthcare Family</a:t>
            </a:r>
          </a:p>
          <a:p>
            <a:r>
              <a:rPr lang="en-US" dirty="0">
                <a:solidFill>
                  <a:schemeClr val="bg1">
                    <a:lumMod val="50000"/>
                  </a:schemeClr>
                </a:solidFill>
              </a:rPr>
              <a:t>St. David’s Foundation</a:t>
            </a:r>
          </a:p>
        </p:txBody>
      </p:sp>
      <p:sp>
        <p:nvSpPr>
          <p:cNvPr id="8" name="Content Placeholder 5"/>
          <p:cNvSpPr>
            <a:spLocks noGrp="1"/>
          </p:cNvSpPr>
          <p:nvPr>
            <p:ph sz="quarter" idx="4"/>
          </p:nvPr>
        </p:nvSpPr>
        <p:spPr>
          <a:xfrm>
            <a:off x="6717073" y="1297167"/>
            <a:ext cx="4176220" cy="4971369"/>
          </a:xfrm>
        </p:spPr>
        <p:txBody>
          <a:bodyPr>
            <a:normAutofit fontScale="92500"/>
          </a:bodyPr>
          <a:lstStyle/>
          <a:p>
            <a:pPr marL="0" indent="0">
              <a:buNone/>
            </a:pPr>
            <a:r>
              <a:rPr lang="en-US" b="1" dirty="0"/>
              <a:t>K to 12 Education</a:t>
            </a:r>
          </a:p>
          <a:p>
            <a:r>
              <a:rPr lang="en-US" dirty="0">
                <a:solidFill>
                  <a:schemeClr val="bg1">
                    <a:lumMod val="50000"/>
                  </a:schemeClr>
                </a:solidFill>
              </a:rPr>
              <a:t>Austin ISD</a:t>
            </a:r>
          </a:p>
          <a:p>
            <a:r>
              <a:rPr lang="en-US" dirty="0">
                <a:solidFill>
                  <a:schemeClr val="bg1">
                    <a:lumMod val="50000"/>
                  </a:schemeClr>
                </a:solidFill>
              </a:rPr>
              <a:t>Del Valle ISD </a:t>
            </a:r>
          </a:p>
          <a:p>
            <a:r>
              <a:rPr lang="en-US" dirty="0">
                <a:solidFill>
                  <a:schemeClr val="bg1">
                    <a:lumMod val="50000"/>
                  </a:schemeClr>
                </a:solidFill>
              </a:rPr>
              <a:t>Manor ISD</a:t>
            </a:r>
          </a:p>
          <a:p>
            <a:endParaRPr lang="en-US" dirty="0"/>
          </a:p>
          <a:p>
            <a:pPr marL="0" indent="0">
              <a:buNone/>
            </a:pPr>
            <a:r>
              <a:rPr lang="en-US" b="1" dirty="0"/>
              <a:t>Higher Education</a:t>
            </a:r>
          </a:p>
          <a:p>
            <a:r>
              <a:rPr lang="en-US" dirty="0">
                <a:solidFill>
                  <a:schemeClr val="bg1">
                    <a:lumMod val="50000"/>
                  </a:schemeClr>
                </a:solidFill>
              </a:rPr>
              <a:t>Austin Community College</a:t>
            </a:r>
          </a:p>
          <a:p>
            <a:r>
              <a:rPr lang="en-US" dirty="0">
                <a:solidFill>
                  <a:schemeClr val="bg1">
                    <a:lumMod val="50000"/>
                  </a:schemeClr>
                </a:solidFill>
              </a:rPr>
              <a:t>Huston-</a:t>
            </a:r>
            <a:r>
              <a:rPr lang="en-US" dirty="0" err="1">
                <a:solidFill>
                  <a:schemeClr val="bg1">
                    <a:lumMod val="50000"/>
                  </a:schemeClr>
                </a:solidFill>
              </a:rPr>
              <a:t>Tillotson</a:t>
            </a:r>
            <a:r>
              <a:rPr lang="en-US" dirty="0">
                <a:solidFill>
                  <a:schemeClr val="bg1">
                    <a:lumMod val="50000"/>
                  </a:schemeClr>
                </a:solidFill>
              </a:rPr>
              <a:t> University</a:t>
            </a:r>
          </a:p>
          <a:p>
            <a:r>
              <a:rPr lang="en-US" dirty="0">
                <a:solidFill>
                  <a:schemeClr val="bg1">
                    <a:lumMod val="50000"/>
                  </a:schemeClr>
                </a:solidFill>
              </a:rPr>
              <a:t>St. Edward's University</a:t>
            </a:r>
          </a:p>
          <a:p>
            <a:r>
              <a:rPr lang="en-US" dirty="0">
                <a:solidFill>
                  <a:schemeClr val="bg1">
                    <a:lumMod val="50000"/>
                  </a:schemeClr>
                </a:solidFill>
              </a:rPr>
              <a:t>University of Texas at Austin</a:t>
            </a:r>
          </a:p>
        </p:txBody>
      </p:sp>
    </p:spTree>
    <p:extLst>
      <p:ext uri="{BB962C8B-B14F-4D97-AF65-F5344CB8AC3E}">
        <p14:creationId xmlns:p14="http://schemas.microsoft.com/office/powerpoint/2010/main" val="751563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088" y="327542"/>
            <a:ext cx="6550924" cy="803577"/>
          </a:xfrm>
        </p:spPr>
        <p:txBody>
          <a:bodyPr>
            <a:normAutofit/>
          </a:bodyPr>
          <a:lstStyle/>
          <a:p>
            <a:r>
              <a:rPr lang="en-US" sz="3600" b="1" dirty="0">
                <a:solidFill>
                  <a:srgbClr val="0099FF"/>
                </a:solidFill>
              </a:rPr>
              <a:t>CAN PARTNER ORGANIZATIONS</a:t>
            </a:r>
          </a:p>
        </p:txBody>
      </p:sp>
      <p:sp>
        <p:nvSpPr>
          <p:cNvPr id="6" name="Content Placeholder 5"/>
          <p:cNvSpPr>
            <a:spLocks noGrp="1"/>
          </p:cNvSpPr>
          <p:nvPr>
            <p:ph sz="quarter" idx="4"/>
          </p:nvPr>
        </p:nvSpPr>
        <p:spPr>
          <a:xfrm>
            <a:off x="723329" y="1267599"/>
            <a:ext cx="4176220" cy="4971369"/>
          </a:xfrm>
        </p:spPr>
        <p:txBody>
          <a:bodyPr>
            <a:normAutofit/>
          </a:bodyPr>
          <a:lstStyle/>
          <a:p>
            <a:pPr marL="0" indent="0">
              <a:buNone/>
            </a:pPr>
            <a:r>
              <a:rPr lang="en-US" sz="2600" b="1" dirty="0"/>
              <a:t>Philanthropic/Collaborative Organizations</a:t>
            </a:r>
          </a:p>
          <a:p>
            <a:r>
              <a:rPr lang="en-US" sz="2600" dirty="0">
                <a:solidFill>
                  <a:schemeClr val="bg1">
                    <a:lumMod val="50000"/>
                  </a:schemeClr>
                </a:solidFill>
              </a:rPr>
              <a:t>Community Justice Council</a:t>
            </a:r>
          </a:p>
          <a:p>
            <a:r>
              <a:rPr lang="en-US" sz="2600" dirty="0">
                <a:solidFill>
                  <a:schemeClr val="bg1">
                    <a:lumMod val="50000"/>
                  </a:schemeClr>
                </a:solidFill>
              </a:rPr>
              <a:t>Interfaith Action of Central Texas</a:t>
            </a:r>
          </a:p>
          <a:p>
            <a:r>
              <a:rPr lang="en-US" sz="2600" dirty="0">
                <a:solidFill>
                  <a:schemeClr val="bg1">
                    <a:lumMod val="50000"/>
                  </a:schemeClr>
                </a:solidFill>
              </a:rPr>
              <a:t>One Voice Central Texas</a:t>
            </a:r>
          </a:p>
          <a:p>
            <a:r>
              <a:rPr lang="en-US" sz="2600" dirty="0">
                <a:solidFill>
                  <a:schemeClr val="bg1">
                    <a:lumMod val="50000"/>
                  </a:schemeClr>
                </a:solidFill>
              </a:rPr>
              <a:t>United Way for Greater Austin</a:t>
            </a:r>
          </a:p>
          <a:p>
            <a:endParaRPr lang="en-US" sz="2600" dirty="0"/>
          </a:p>
          <a:p>
            <a:pPr marL="0" indent="0">
              <a:buNone/>
            </a:pPr>
            <a:r>
              <a:rPr lang="en-US" sz="2600" b="1" dirty="0"/>
              <a:t>Transportation</a:t>
            </a:r>
          </a:p>
          <a:p>
            <a:r>
              <a:rPr lang="en-US" sz="2600" dirty="0">
                <a:solidFill>
                  <a:schemeClr val="bg1">
                    <a:lumMod val="50000"/>
                  </a:schemeClr>
                </a:solidFill>
              </a:rPr>
              <a:t>Capital Metro</a:t>
            </a:r>
          </a:p>
        </p:txBody>
      </p:sp>
      <p:sp>
        <p:nvSpPr>
          <p:cNvPr id="8" name="Content Placeholder 5"/>
          <p:cNvSpPr>
            <a:spLocks noGrp="1"/>
          </p:cNvSpPr>
          <p:nvPr>
            <p:ph sz="quarter" idx="4"/>
          </p:nvPr>
        </p:nvSpPr>
        <p:spPr>
          <a:xfrm>
            <a:off x="5625233" y="1297167"/>
            <a:ext cx="5838886" cy="4971369"/>
          </a:xfrm>
        </p:spPr>
        <p:txBody>
          <a:bodyPr>
            <a:normAutofit fontScale="92500" lnSpcReduction="10000"/>
          </a:bodyPr>
          <a:lstStyle/>
          <a:p>
            <a:pPr marL="0" indent="0">
              <a:buNone/>
            </a:pPr>
            <a:r>
              <a:rPr lang="en-US" b="1" dirty="0"/>
              <a:t>Economic Development</a:t>
            </a:r>
          </a:p>
          <a:p>
            <a:r>
              <a:rPr lang="en-US" dirty="0">
                <a:solidFill>
                  <a:schemeClr val="bg1">
                    <a:lumMod val="50000"/>
                  </a:schemeClr>
                </a:solidFill>
              </a:rPr>
              <a:t>Greater Austin Chamber of Commerce</a:t>
            </a:r>
          </a:p>
          <a:p>
            <a:r>
              <a:rPr lang="en-US" dirty="0">
                <a:solidFill>
                  <a:schemeClr val="bg1">
                    <a:lumMod val="50000"/>
                  </a:schemeClr>
                </a:solidFill>
              </a:rPr>
              <a:t>Greater Austin Asian Chamber of Commerce</a:t>
            </a:r>
          </a:p>
          <a:p>
            <a:r>
              <a:rPr lang="en-US" dirty="0">
                <a:solidFill>
                  <a:schemeClr val="bg1">
                    <a:lumMod val="50000"/>
                  </a:schemeClr>
                </a:solidFill>
              </a:rPr>
              <a:t>Greater Austin Black Chamber of Commerce</a:t>
            </a:r>
          </a:p>
          <a:p>
            <a:r>
              <a:rPr lang="en-US" dirty="0">
                <a:solidFill>
                  <a:schemeClr val="bg1">
                    <a:lumMod val="50000"/>
                  </a:schemeClr>
                </a:solidFill>
              </a:rPr>
              <a:t>Greater Austin Hispanic Chamber of Commerce</a:t>
            </a:r>
          </a:p>
          <a:p>
            <a:endParaRPr lang="en-US" dirty="0"/>
          </a:p>
          <a:p>
            <a:pPr marL="0" indent="0">
              <a:buNone/>
            </a:pPr>
            <a:r>
              <a:rPr lang="en-US" b="1" dirty="0"/>
              <a:t>Workforce Development</a:t>
            </a:r>
          </a:p>
          <a:p>
            <a:r>
              <a:rPr lang="en-US" dirty="0">
                <a:solidFill>
                  <a:schemeClr val="bg1">
                    <a:lumMod val="50000"/>
                  </a:schemeClr>
                </a:solidFill>
              </a:rPr>
              <a:t>Goodwill Industries of Central Texas</a:t>
            </a:r>
          </a:p>
          <a:p>
            <a:r>
              <a:rPr lang="en-US" dirty="0">
                <a:solidFill>
                  <a:schemeClr val="bg1">
                    <a:lumMod val="50000"/>
                  </a:schemeClr>
                </a:solidFill>
              </a:rPr>
              <a:t>Workforce Solutions – Capital Area</a:t>
            </a:r>
          </a:p>
        </p:txBody>
      </p:sp>
    </p:spTree>
    <p:extLst>
      <p:ext uri="{BB962C8B-B14F-4D97-AF65-F5344CB8AC3E}">
        <p14:creationId xmlns:p14="http://schemas.microsoft.com/office/powerpoint/2010/main" val="154844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5"/>
            <a:ext cx="10515600" cy="999651"/>
          </a:xfrm>
        </p:spPr>
        <p:txBody>
          <a:bodyPr>
            <a:normAutofit/>
          </a:bodyPr>
          <a:lstStyle/>
          <a:p>
            <a:r>
              <a:rPr lang="en-US" sz="3600" b="1" dirty="0">
                <a:solidFill>
                  <a:srgbClr val="0099FF"/>
                </a:solidFill>
              </a:rPr>
              <a:t>DEMOGRAPHICS</a:t>
            </a:r>
          </a:p>
        </p:txBody>
      </p:sp>
      <p:sp>
        <p:nvSpPr>
          <p:cNvPr id="12" name="TextBox 11"/>
          <p:cNvSpPr txBox="1"/>
          <p:nvPr/>
        </p:nvSpPr>
        <p:spPr>
          <a:xfrm>
            <a:off x="698609" y="5728610"/>
            <a:ext cx="5310547" cy="369332"/>
          </a:xfrm>
          <a:prstGeom prst="rect">
            <a:avLst/>
          </a:prstGeom>
          <a:noFill/>
        </p:spPr>
        <p:txBody>
          <a:bodyPr wrap="square" rtlCol="0">
            <a:spAutoFit/>
          </a:bodyPr>
          <a:lstStyle/>
          <a:p>
            <a:r>
              <a:rPr lang="en-US" dirty="0"/>
              <a:t>Source: American Community Survey 1-Year Estimates</a:t>
            </a:r>
          </a:p>
        </p:txBody>
      </p:sp>
      <p:sp>
        <p:nvSpPr>
          <p:cNvPr id="15" name="Content Placeholder 14"/>
          <p:cNvSpPr>
            <a:spLocks noGrp="1"/>
          </p:cNvSpPr>
          <p:nvPr>
            <p:ph sz="quarter" idx="4"/>
          </p:nvPr>
        </p:nvSpPr>
        <p:spPr>
          <a:xfrm>
            <a:off x="6868248" y="1811981"/>
            <a:ext cx="5114499" cy="3647121"/>
          </a:xfrm>
        </p:spPr>
        <p:txBody>
          <a:bodyPr>
            <a:normAutofit/>
          </a:bodyPr>
          <a:lstStyle/>
          <a:p>
            <a:r>
              <a:rPr lang="en-US" dirty="0"/>
              <a:t>No majority</a:t>
            </a:r>
          </a:p>
          <a:p>
            <a:pPr lvl="1"/>
            <a:r>
              <a:rPr lang="en-US" dirty="0"/>
              <a:t>49% White</a:t>
            </a:r>
          </a:p>
          <a:p>
            <a:pPr lvl="1"/>
            <a:r>
              <a:rPr lang="en-US" dirty="0"/>
              <a:t>34% Hispanic</a:t>
            </a:r>
          </a:p>
          <a:p>
            <a:pPr lvl="1"/>
            <a:r>
              <a:rPr lang="en-US" dirty="0"/>
              <a:t>8% Black</a:t>
            </a:r>
          </a:p>
          <a:p>
            <a:pPr lvl="1"/>
            <a:r>
              <a:rPr lang="en-US" dirty="0"/>
              <a:t>6% Asian</a:t>
            </a:r>
          </a:p>
          <a:p>
            <a:r>
              <a:rPr lang="en-US" dirty="0"/>
              <a:t>Older population is 70% White</a:t>
            </a:r>
          </a:p>
          <a:p>
            <a:r>
              <a:rPr lang="en-US" dirty="0"/>
              <a:t>47% of children are Hispanic</a:t>
            </a:r>
          </a:p>
          <a:p>
            <a:pPr marL="0" indent="0">
              <a:buNone/>
            </a:pPr>
            <a:endParaRPr lang="en-US" i="1" dirty="0"/>
          </a:p>
        </p:txBody>
      </p:sp>
      <p:pic>
        <p:nvPicPr>
          <p:cNvPr id="8" name="Content Placeholder 7"/>
          <p:cNvPicPr>
            <a:picLocks noGrp="1" noChangeAspect="1"/>
          </p:cNvPicPr>
          <p:nvPr>
            <p:ph sz="half" idx="2"/>
          </p:nvPr>
        </p:nvPicPr>
        <p:blipFill>
          <a:blip r:embed="rId3"/>
          <a:stretch>
            <a:fillRect/>
          </a:stretch>
        </p:blipFill>
        <p:spPr>
          <a:xfrm>
            <a:off x="502561" y="1811981"/>
            <a:ext cx="5506596" cy="3647121"/>
          </a:xfrm>
          <a:prstGeom prst="rect">
            <a:avLst/>
          </a:prstGeom>
        </p:spPr>
      </p:pic>
    </p:spTree>
    <p:extLst>
      <p:ext uri="{BB962C8B-B14F-4D97-AF65-F5344CB8AC3E}">
        <p14:creationId xmlns:p14="http://schemas.microsoft.com/office/powerpoint/2010/main" val="1246476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51114"/>
          </a:xfrm>
        </p:spPr>
        <p:txBody>
          <a:bodyPr>
            <a:normAutofit/>
          </a:bodyPr>
          <a:lstStyle/>
          <a:p>
            <a:r>
              <a:rPr lang="en-US" sz="3600" b="1" dirty="0">
                <a:solidFill>
                  <a:srgbClr val="0099FF"/>
                </a:solidFill>
              </a:rPr>
              <a:t>DEMOGRAPHICS</a:t>
            </a:r>
          </a:p>
        </p:txBody>
      </p:sp>
      <p:pic>
        <p:nvPicPr>
          <p:cNvPr id="5" name="Content Placeholder 4"/>
          <p:cNvPicPr>
            <a:picLocks noGrp="1" noChangeAspect="1"/>
          </p:cNvPicPr>
          <p:nvPr>
            <p:ph idx="1"/>
          </p:nvPr>
        </p:nvPicPr>
        <p:blipFill>
          <a:blip r:embed="rId3"/>
          <a:stretch>
            <a:fillRect/>
          </a:stretch>
        </p:blipFill>
        <p:spPr>
          <a:xfrm>
            <a:off x="4869138" y="647700"/>
            <a:ext cx="7121181" cy="5495925"/>
          </a:xfrm>
          <a:prstGeom prst="rect">
            <a:avLst/>
          </a:prstGeom>
        </p:spPr>
      </p:pic>
      <p:sp>
        <p:nvSpPr>
          <p:cNvPr id="4" name="Text Placeholder 3"/>
          <p:cNvSpPr>
            <a:spLocks noGrp="1"/>
          </p:cNvSpPr>
          <p:nvPr>
            <p:ph type="body" sz="half" idx="2"/>
          </p:nvPr>
        </p:nvSpPr>
        <p:spPr>
          <a:xfrm>
            <a:off x="473529" y="1404257"/>
            <a:ext cx="4298497" cy="4820765"/>
          </a:xfrm>
        </p:spPr>
        <p:txBody>
          <a:bodyPr>
            <a:noAutofit/>
          </a:bodyPr>
          <a:lstStyle/>
          <a:p>
            <a:pPr marL="285750" indent="-285750">
              <a:buFont typeface="Arial" panose="020B0604020202020204" pitchFamily="34" charset="0"/>
              <a:buChar char="•"/>
            </a:pPr>
            <a:r>
              <a:rPr lang="en-US" sz="2000" dirty="0"/>
              <a:t>The Austin MSA topped 2 million for the first time in 2015</a:t>
            </a:r>
          </a:p>
          <a:p>
            <a:pPr marL="285750" indent="-285750">
              <a:buFont typeface="Arial" panose="020B0604020202020204" pitchFamily="34" charset="0"/>
              <a:buChar char="•"/>
            </a:pPr>
            <a:r>
              <a:rPr lang="en-US" sz="2000" dirty="0"/>
              <a:t>Travis County accounts for 1.2 million </a:t>
            </a:r>
          </a:p>
          <a:p>
            <a:pPr marL="285750" indent="-285750">
              <a:buFont typeface="Arial" panose="020B0604020202020204" pitchFamily="34" charset="0"/>
              <a:buChar char="•"/>
            </a:pPr>
            <a:r>
              <a:rPr lang="en-US" sz="2000" dirty="0"/>
              <a:t>About 25% of all people in the five-county MSA are “low-income”</a:t>
            </a:r>
          </a:p>
          <a:p>
            <a:pPr marL="742950" lvl="1" indent="-285750">
              <a:buFont typeface="Arial" panose="020B0604020202020204" pitchFamily="34" charset="0"/>
              <a:buChar char="•"/>
            </a:pPr>
            <a:r>
              <a:rPr lang="en-US" sz="2000" dirty="0"/>
              <a:t>$49,000 for a family of four with two adults </a:t>
            </a:r>
          </a:p>
          <a:p>
            <a:pPr marL="742950" lvl="1" indent="-285750">
              <a:buFont typeface="Arial" panose="020B0604020202020204" pitchFamily="34" charset="0"/>
              <a:buChar char="•"/>
            </a:pPr>
            <a:r>
              <a:rPr lang="en-US" sz="2000" dirty="0"/>
              <a:t>$39,000 for a family with two children and one adult. </a:t>
            </a:r>
          </a:p>
          <a:p>
            <a:pPr marL="285750" indent="-285750">
              <a:buFont typeface="Arial" panose="020B0604020202020204" pitchFamily="34" charset="0"/>
              <a:buChar char="•"/>
            </a:pPr>
            <a:r>
              <a:rPr lang="en-US" sz="2000" dirty="0"/>
              <a:t>In the areas shaded in orange, the low income population increased by more than 500</a:t>
            </a:r>
          </a:p>
          <a:p>
            <a:pPr marL="285750" indent="-285750">
              <a:buFont typeface="Arial" panose="020B0604020202020204" pitchFamily="34" charset="0"/>
              <a:buChar char="•"/>
            </a:pPr>
            <a:r>
              <a:rPr lang="en-US" sz="2000" dirty="0"/>
              <a:t>In the areas shaded in blue, the low income population increased by more than 1500</a:t>
            </a:r>
          </a:p>
        </p:txBody>
      </p:sp>
      <p:pic>
        <p:nvPicPr>
          <p:cNvPr id="7" name="Picture 6"/>
          <p:cNvPicPr>
            <a:picLocks noChangeAspect="1"/>
          </p:cNvPicPr>
          <p:nvPr/>
        </p:nvPicPr>
        <p:blipFill>
          <a:blip r:embed="rId4"/>
          <a:stretch>
            <a:fillRect/>
          </a:stretch>
        </p:blipFill>
        <p:spPr>
          <a:xfrm>
            <a:off x="4772025" y="647700"/>
            <a:ext cx="7218294" cy="5577322"/>
          </a:xfrm>
          <a:prstGeom prst="rect">
            <a:avLst/>
          </a:prstGeom>
        </p:spPr>
      </p:pic>
    </p:spTree>
    <p:extLst>
      <p:ext uri="{BB962C8B-B14F-4D97-AF65-F5344CB8AC3E}">
        <p14:creationId xmlns:p14="http://schemas.microsoft.com/office/powerpoint/2010/main" val="97431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51114"/>
          </a:xfrm>
        </p:spPr>
        <p:txBody>
          <a:bodyPr>
            <a:normAutofit/>
          </a:bodyPr>
          <a:lstStyle/>
          <a:p>
            <a:r>
              <a:rPr lang="en-US" sz="3600" b="1" dirty="0">
                <a:solidFill>
                  <a:srgbClr val="0099FF"/>
                </a:solidFill>
              </a:rPr>
              <a:t>DEMOGRAPHICS</a:t>
            </a:r>
          </a:p>
        </p:txBody>
      </p:sp>
      <p:sp>
        <p:nvSpPr>
          <p:cNvPr id="4" name="Text Placeholder 3"/>
          <p:cNvSpPr>
            <a:spLocks noGrp="1"/>
          </p:cNvSpPr>
          <p:nvPr>
            <p:ph type="body" sz="half" idx="2"/>
          </p:nvPr>
        </p:nvSpPr>
        <p:spPr>
          <a:xfrm>
            <a:off x="473529" y="1404257"/>
            <a:ext cx="4298497" cy="4820765"/>
          </a:xfrm>
        </p:spPr>
        <p:txBody>
          <a:bodyPr>
            <a:noAutofit/>
          </a:bodyPr>
          <a:lstStyle/>
          <a:p>
            <a:pPr marL="285750" indent="-285750">
              <a:buFont typeface="Arial" panose="020B0604020202020204" pitchFamily="34" charset="0"/>
              <a:buChar char="•"/>
            </a:pPr>
            <a:r>
              <a:rPr lang="en-US" sz="2000" dirty="0"/>
              <a:t>The Austin MSA topped 2 million for the first time in 2015</a:t>
            </a:r>
          </a:p>
          <a:p>
            <a:pPr marL="285750" indent="-285750">
              <a:buFont typeface="Arial" panose="020B0604020202020204" pitchFamily="34" charset="0"/>
              <a:buChar char="•"/>
            </a:pPr>
            <a:r>
              <a:rPr lang="en-US" sz="2000" dirty="0"/>
              <a:t>Travis County accounts for 1.2 million </a:t>
            </a:r>
          </a:p>
          <a:p>
            <a:pPr marL="285750" indent="-285750">
              <a:buFont typeface="Arial" panose="020B0604020202020204" pitchFamily="34" charset="0"/>
              <a:buChar char="•"/>
            </a:pPr>
            <a:r>
              <a:rPr lang="en-US" sz="2000" dirty="0"/>
              <a:t>About 25% of all people in the five-county MSA are “low-income”</a:t>
            </a:r>
          </a:p>
          <a:p>
            <a:pPr marL="742950" lvl="1" indent="-285750">
              <a:buFont typeface="Arial" panose="020B0604020202020204" pitchFamily="34" charset="0"/>
              <a:buChar char="•"/>
            </a:pPr>
            <a:r>
              <a:rPr lang="en-US" sz="2000" dirty="0"/>
              <a:t>$49,000 for a family of four with two adults </a:t>
            </a:r>
          </a:p>
          <a:p>
            <a:pPr marL="742950" lvl="1" indent="-285750">
              <a:buFont typeface="Arial" panose="020B0604020202020204" pitchFamily="34" charset="0"/>
              <a:buChar char="•"/>
            </a:pPr>
            <a:r>
              <a:rPr lang="en-US" sz="2000" dirty="0"/>
              <a:t>$39,000 for a family with two children and one adult. </a:t>
            </a:r>
          </a:p>
          <a:p>
            <a:pPr marL="285750" indent="-285750">
              <a:buFont typeface="Arial" panose="020B0604020202020204" pitchFamily="34" charset="0"/>
              <a:buChar char="•"/>
            </a:pPr>
            <a:r>
              <a:rPr lang="en-US" sz="2000" dirty="0"/>
              <a:t>In the areas shaded in orange, the low income population increased by more than 500</a:t>
            </a:r>
          </a:p>
          <a:p>
            <a:pPr marL="285750" indent="-285750">
              <a:buFont typeface="Arial" panose="020B0604020202020204" pitchFamily="34" charset="0"/>
              <a:buChar char="•"/>
            </a:pPr>
            <a:r>
              <a:rPr lang="en-US" sz="2000" dirty="0"/>
              <a:t>In the areas shaded in blue, the low income population increased by more than 1500</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1113" y="1617893"/>
            <a:ext cx="6379619" cy="3842001"/>
          </a:xfrm>
        </p:spPr>
      </p:pic>
    </p:spTree>
    <p:extLst>
      <p:ext uri="{BB962C8B-B14F-4D97-AF65-F5344CB8AC3E}">
        <p14:creationId xmlns:p14="http://schemas.microsoft.com/office/powerpoint/2010/main" val="200147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41960"/>
            <a:ext cx="9601200" cy="5974080"/>
          </a:xfrm>
          <a:prstGeom prst="rect">
            <a:avLst/>
          </a:prstGeom>
        </p:spPr>
      </p:pic>
    </p:spTree>
    <p:extLst>
      <p:ext uri="{BB962C8B-B14F-4D97-AF65-F5344CB8AC3E}">
        <p14:creationId xmlns:p14="http://schemas.microsoft.com/office/powerpoint/2010/main" val="108558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882448" y="358865"/>
            <a:ext cx="10368648" cy="906462"/>
          </a:xfrm>
          <a:prstGeom prst="rect">
            <a:avLst/>
          </a:prstGeom>
          <a:solidFill>
            <a:srgbClr val="7B9B60"/>
          </a:solidFill>
          <a:ln w="25400" algn="ctr">
            <a:solidFill>
              <a:srgbClr val="7B9B6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2035049" y="506569"/>
            <a:ext cx="7877576" cy="449905"/>
          </a:xfrm>
          <a:prstGeom prst="rect">
            <a:avLst/>
          </a:prstGeom>
          <a:noFill/>
          <a:ln>
            <a:noFill/>
          </a:ln>
          <a:effectLst/>
          <a:extLst>
            <a:ext uri="{909E8E84-426E-40DD-AFC4-6F175D3DCCD1}">
              <a14:hiddenFill xmlns:a14="http://schemas.microsoft.com/office/drawing/2010/main">
                <a:solidFill>
                  <a:srgbClr val="F8A81E"/>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FFFF"/>
                </a:solidFill>
                <a:latin typeface="Tw Cen MT" panose="020B0602020104020603" pitchFamily="34" charset="0"/>
              </a:rPr>
              <a:t>WE ARE SAFE, JUST &amp; ENGAGED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192" name="Content Placeholder 8191"/>
          <p:cNvSpPr>
            <a:spLocks noGrp="1"/>
          </p:cNvSpPr>
          <p:nvPr>
            <p:ph sz="half" idx="2"/>
          </p:nvPr>
        </p:nvSpPr>
        <p:spPr>
          <a:xfrm>
            <a:off x="698269" y="2778634"/>
            <a:ext cx="4947157" cy="3303994"/>
          </a:xfrm>
          <a:ln>
            <a:solidFill>
              <a:schemeClr val="accent1"/>
            </a:solidFill>
          </a:ln>
        </p:spPr>
        <p:txBody>
          <a:bodyPr>
            <a:normAutofit/>
          </a:bodyPr>
          <a:lstStyle/>
          <a:p>
            <a:pPr marL="0" indent="0" algn="ctr">
              <a:buNone/>
            </a:pPr>
            <a:r>
              <a:rPr lang="en-US" sz="3200" dirty="0"/>
              <a:t>Travis County Crime Declined</a:t>
            </a:r>
          </a:p>
          <a:p>
            <a:pPr marL="0" indent="0" algn="ctr">
              <a:buNone/>
            </a:pPr>
            <a:endParaRPr lang="en-US" sz="3200" dirty="0"/>
          </a:p>
          <a:p>
            <a:pPr marL="0" indent="0" algn="ctr">
              <a:buNone/>
            </a:pPr>
            <a:r>
              <a:rPr lang="en-US" sz="4800" b="1" dirty="0">
                <a:solidFill>
                  <a:schemeClr val="accent1"/>
                </a:solidFill>
              </a:rPr>
              <a:t>27%</a:t>
            </a:r>
          </a:p>
          <a:p>
            <a:pPr marL="0" indent="0" algn="ctr">
              <a:buNone/>
            </a:pPr>
            <a:endParaRPr lang="en-US" sz="3200" dirty="0"/>
          </a:p>
          <a:p>
            <a:pPr marL="0" indent="0" algn="ctr">
              <a:buNone/>
            </a:pPr>
            <a:r>
              <a:rPr lang="en-US" sz="3200" dirty="0"/>
              <a:t>From 2012 to 2016</a:t>
            </a:r>
          </a:p>
        </p:txBody>
      </p:sp>
      <p:sp>
        <p:nvSpPr>
          <p:cNvPr id="16" name="Title 1">
            <a:extLst>
              <a:ext uri="{FF2B5EF4-FFF2-40B4-BE49-F238E27FC236}">
                <a16:creationId xmlns:a16="http://schemas.microsoft.com/office/drawing/2014/main" xmlns="" id="{F1D64A98-2883-4B75-ACA3-55F8A18A0D82}"/>
              </a:ext>
            </a:extLst>
          </p:cNvPr>
          <p:cNvSpPr>
            <a:spLocks noGrp="1"/>
          </p:cNvSpPr>
          <p:nvPr>
            <p:ph type="title"/>
          </p:nvPr>
        </p:nvSpPr>
        <p:spPr>
          <a:xfrm>
            <a:off x="865387" y="1637336"/>
            <a:ext cx="4754441" cy="748055"/>
          </a:xfrm>
        </p:spPr>
        <p:txBody>
          <a:bodyPr>
            <a:normAutofit/>
          </a:bodyPr>
          <a:lstStyle/>
          <a:p>
            <a:pPr algn="ctr"/>
            <a:r>
              <a:rPr lang="en-US" sz="3600" b="1" dirty="0">
                <a:solidFill>
                  <a:schemeClr val="bg1">
                    <a:lumMod val="50000"/>
                  </a:schemeClr>
                </a:solidFill>
              </a:rPr>
              <a:t>HIGHLIGHTS</a:t>
            </a:r>
          </a:p>
        </p:txBody>
      </p:sp>
      <p:sp>
        <p:nvSpPr>
          <p:cNvPr id="17" name="Content Placeholder 8191">
            <a:extLst>
              <a:ext uri="{FF2B5EF4-FFF2-40B4-BE49-F238E27FC236}">
                <a16:creationId xmlns:a16="http://schemas.microsoft.com/office/drawing/2014/main" xmlns="" id="{85348318-E724-409C-941F-FC4B11B78A9A}"/>
              </a:ext>
            </a:extLst>
          </p:cNvPr>
          <p:cNvSpPr txBox="1">
            <a:spLocks/>
          </p:cNvSpPr>
          <p:nvPr/>
        </p:nvSpPr>
        <p:spPr>
          <a:xfrm>
            <a:off x="6310565" y="2778634"/>
            <a:ext cx="4947157" cy="3303994"/>
          </a:xfrm>
          <a:prstGeom prst="rect">
            <a:avLst/>
          </a:prstGeom>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a:t>African-American adults are</a:t>
            </a:r>
          </a:p>
          <a:p>
            <a:pPr marL="0" indent="0" algn="ctr">
              <a:buNone/>
            </a:pPr>
            <a:endParaRPr lang="en-US" sz="3200" dirty="0"/>
          </a:p>
          <a:p>
            <a:pPr marL="0" indent="0" algn="ctr">
              <a:buNone/>
            </a:pPr>
            <a:r>
              <a:rPr lang="en-US" sz="4800" b="1" dirty="0">
                <a:solidFill>
                  <a:schemeClr val="accent1"/>
                </a:solidFill>
              </a:rPr>
              <a:t>2.7</a:t>
            </a:r>
            <a:br>
              <a:rPr lang="en-US" sz="4800" b="1" dirty="0">
                <a:solidFill>
                  <a:schemeClr val="accent1"/>
                </a:solidFill>
              </a:rPr>
            </a:br>
            <a:r>
              <a:rPr lang="en-US" sz="4800" b="1" dirty="0">
                <a:solidFill>
                  <a:schemeClr val="accent1"/>
                </a:solidFill>
              </a:rPr>
              <a:t>times as likely</a:t>
            </a:r>
          </a:p>
          <a:p>
            <a:pPr marL="0" indent="0" algn="ctr">
              <a:buNone/>
            </a:pPr>
            <a:endParaRPr lang="en-US" sz="3200" dirty="0"/>
          </a:p>
          <a:p>
            <a:pPr marL="0" indent="0" algn="ctr">
              <a:buNone/>
            </a:pPr>
            <a:r>
              <a:rPr lang="en-US" sz="3500" dirty="0"/>
              <a:t>To be booked into jail than Whites</a:t>
            </a:r>
          </a:p>
        </p:txBody>
      </p:sp>
      <p:sp>
        <p:nvSpPr>
          <p:cNvPr id="18" name="Title 1">
            <a:extLst>
              <a:ext uri="{FF2B5EF4-FFF2-40B4-BE49-F238E27FC236}">
                <a16:creationId xmlns:a16="http://schemas.microsoft.com/office/drawing/2014/main" xmlns="" id="{F620C96F-8715-442F-9A27-1AF7696A1E9C}"/>
              </a:ext>
            </a:extLst>
          </p:cNvPr>
          <p:cNvSpPr txBox="1">
            <a:spLocks/>
          </p:cNvSpPr>
          <p:nvPr/>
        </p:nvSpPr>
        <p:spPr>
          <a:xfrm>
            <a:off x="6477683" y="1630712"/>
            <a:ext cx="4754441" cy="748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lumMod val="50000"/>
                  </a:schemeClr>
                </a:solidFill>
              </a:rPr>
              <a:t>CHALLENGES</a:t>
            </a:r>
          </a:p>
        </p:txBody>
      </p:sp>
    </p:spTree>
    <p:extLst>
      <p:ext uri="{BB962C8B-B14F-4D97-AF65-F5344CB8AC3E}">
        <p14:creationId xmlns:p14="http://schemas.microsoft.com/office/powerpoint/2010/main" val="170328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17170"/>
            <a:ext cx="9601200" cy="6423660"/>
          </a:xfrm>
          <a:prstGeom prst="rect">
            <a:avLst/>
          </a:prstGeom>
        </p:spPr>
      </p:pic>
    </p:spTree>
    <p:extLst>
      <p:ext uri="{BB962C8B-B14F-4D97-AF65-F5344CB8AC3E}">
        <p14:creationId xmlns:p14="http://schemas.microsoft.com/office/powerpoint/2010/main" val="1996184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7 Dashboard">
      <a:dk1>
        <a:srgbClr val="525252"/>
      </a:dk1>
      <a:lt1>
        <a:srgbClr val="FFFFFF"/>
      </a:lt1>
      <a:dk2>
        <a:srgbClr val="FFFFFF"/>
      </a:dk2>
      <a:lt2>
        <a:srgbClr val="FFFFFF"/>
      </a:lt2>
      <a:accent1>
        <a:srgbClr val="7B9B60"/>
      </a:accent1>
      <a:accent2>
        <a:srgbClr val="658CC6"/>
      </a:accent2>
      <a:accent3>
        <a:srgbClr val="D16360"/>
      </a:accent3>
      <a:accent4>
        <a:srgbClr val="F8A81E"/>
      </a:accent4>
      <a:accent5>
        <a:srgbClr val="7F7F7F"/>
      </a:accent5>
      <a:accent6>
        <a:srgbClr val="00B0DA"/>
      </a:accent6>
      <a:hlink>
        <a:srgbClr val="658CC6"/>
      </a:hlink>
      <a:folHlink>
        <a:srgbClr val="7B9B6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Dashboard Template" id="{39C801F6-6188-44A1-B8E6-88ABEF74DF9F}" vid="{30A61B0B-E99F-4439-8C5C-70241F64E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Dashboard Template</Template>
  <TotalTime>1833</TotalTime>
  <Words>2277</Words>
  <Application>Microsoft Office PowerPoint</Application>
  <PresentationFormat>Widescreen</PresentationFormat>
  <Paragraphs>194</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Office Theme</vt:lpstr>
      <vt:lpstr>PowerPoint Presentation</vt:lpstr>
      <vt:lpstr>CAN PARTNER ORGANIZATIONS</vt:lpstr>
      <vt:lpstr>CAN PARTNER ORGANIZATIONS</vt:lpstr>
      <vt:lpstr>DEMOGRAPHICS</vt:lpstr>
      <vt:lpstr>DEMOGRAPHICS</vt:lpstr>
      <vt:lpstr>DEMOGRAPHICS</vt:lpstr>
      <vt:lpstr>PowerPoint Presentation</vt:lpstr>
      <vt:lpstr>HIGHLIGHTS</vt:lpstr>
      <vt:lpstr>PowerPoint Presentation</vt:lpstr>
      <vt:lpstr>HIGHLIGHTS</vt:lpstr>
      <vt:lpstr>PowerPoint Presentation</vt:lpstr>
      <vt:lpstr>HIGHLIGHTS</vt:lpstr>
      <vt:lpstr>PowerPoint Presentation</vt:lpstr>
      <vt:lpstr>HIGHLIGHTS</vt:lpstr>
      <vt:lpstr>PowerPoint Presentation</vt:lpstr>
      <vt:lpstr>PowerPoint Presentation</vt:lpstr>
      <vt:lpstr>WHAT STANDS OUT FOR YOU?</vt:lpstr>
      <vt:lpstr>SCHEDULE A PRESENTATION</vt:lpstr>
    </vt:vector>
  </TitlesOfParts>
  <Company>Austin Independent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Dodd</dc:creator>
  <cp:lastModifiedBy>Carlos Soto</cp:lastModifiedBy>
  <cp:revision>95</cp:revision>
  <cp:lastPrinted>2018-06-18T14:58:57Z</cp:lastPrinted>
  <dcterms:created xsi:type="dcterms:W3CDTF">2017-05-25T19:10:25Z</dcterms:created>
  <dcterms:modified xsi:type="dcterms:W3CDTF">2018-06-20T15:35:42Z</dcterms:modified>
</cp:coreProperties>
</file>