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292" r:id="rId2"/>
    <p:sldId id="265" r:id="rId3"/>
    <p:sldId id="294" r:id="rId4"/>
    <p:sldId id="268" r:id="rId5"/>
    <p:sldId id="275" r:id="rId6"/>
    <p:sldId id="264" r:id="rId7"/>
    <p:sldId id="285" r:id="rId8"/>
    <p:sldId id="267" r:id="rId9"/>
    <p:sldId id="277" r:id="rId10"/>
    <p:sldId id="274" r:id="rId11"/>
    <p:sldId id="284" r:id="rId12"/>
    <p:sldId id="287" r:id="rId13"/>
    <p:sldId id="288" r:id="rId14"/>
    <p:sldId id="293" r:id="rId15"/>
    <p:sldId id="295" r:id="rId16"/>
    <p:sldId id="257" r:id="rId17"/>
    <p:sldId id="290" r:id="rId18"/>
  </p:sldIdLst>
  <p:sldSz cx="9144000" cy="5143500" type="screen16x9"/>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7441" autoAdjust="0"/>
  </p:normalViewPr>
  <p:slideViewPr>
    <p:cSldViewPr>
      <p:cViewPr varScale="1">
        <p:scale>
          <a:sx n="101" d="100"/>
          <a:sy n="101" d="100"/>
        </p:scale>
        <p:origin x="132" y="504"/>
      </p:cViewPr>
      <p:guideLst>
        <p:guide orient="horz" pos="1620"/>
        <p:guide pos="2880"/>
      </p:guideLst>
    </p:cSldViewPr>
  </p:slideViewPr>
  <p:notesTextViewPr>
    <p:cViewPr>
      <p:scale>
        <a:sx n="3" d="2"/>
        <a:sy n="3" d="2"/>
      </p:scale>
      <p:origin x="0" y="0"/>
    </p:cViewPr>
  </p:notesTextViewPr>
  <p:sorterViewPr>
    <p:cViewPr>
      <p:scale>
        <a:sx n="100" d="100"/>
        <a:sy n="100" d="100"/>
      </p:scale>
      <p:origin x="0" y="-3209"/>
    </p:cViewPr>
  </p:sorterViewPr>
  <p:notesViewPr>
    <p:cSldViewPr>
      <p:cViewPr>
        <p:scale>
          <a:sx n="60" d="100"/>
          <a:sy n="60" d="100"/>
        </p:scale>
        <p:origin x="1858" y="-54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6" tIns="46658" rIns="93316" bIns="46658" rtlCol="0"/>
          <a:lstStyle>
            <a:lvl1pPr algn="l">
              <a:defRPr sz="13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16" tIns="46658" rIns="93316" bIns="46658" rtlCol="0"/>
          <a:lstStyle>
            <a:lvl1pPr algn="r">
              <a:defRPr sz="1300"/>
            </a:lvl1pPr>
          </a:lstStyle>
          <a:p>
            <a:fld id="{6F2B39C6-37D6-4630-96D8-887B6FF2B449}" type="datetimeFigureOut">
              <a:rPr lang="en-US" smtClean="0"/>
              <a:t>9/14/2018</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16" tIns="46658" rIns="93316" bIns="46658" rtlCol="0" anchor="b"/>
          <a:lstStyle>
            <a:lvl1pPr algn="l">
              <a:defRPr sz="13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16" tIns="46658" rIns="93316" bIns="46658" rtlCol="0" anchor="b"/>
          <a:lstStyle>
            <a:lvl1pPr algn="r">
              <a:defRPr sz="1300"/>
            </a:lvl1pPr>
          </a:lstStyle>
          <a:p>
            <a:fld id="{9B67174A-14CF-4DA5-AAF6-0FA1C7C71CD1}" type="slidenum">
              <a:rPr lang="en-US" smtClean="0"/>
              <a:t>‹#›</a:t>
            </a:fld>
            <a:endParaRPr lang="en-US"/>
          </a:p>
        </p:txBody>
      </p:sp>
    </p:spTree>
    <p:extLst>
      <p:ext uri="{BB962C8B-B14F-4D97-AF65-F5344CB8AC3E}">
        <p14:creationId xmlns:p14="http://schemas.microsoft.com/office/powerpoint/2010/main" val="7658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05AEA55D-5E88-4A6B-878F-1DA277BA44B9}" type="datetimeFigureOut">
              <a:rPr lang="en-US" smtClean="0"/>
              <a:t>9/14/2018</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BF6E0102-3831-44A7-BFFE-C0F3AB962D8C}" type="slidenum">
              <a:rPr lang="en-US" smtClean="0"/>
              <a:t>‹#›</a:t>
            </a:fld>
            <a:endParaRPr lang="en-US"/>
          </a:p>
        </p:txBody>
      </p:sp>
    </p:spTree>
    <p:extLst>
      <p:ext uri="{BB962C8B-B14F-4D97-AF65-F5344CB8AC3E}">
        <p14:creationId xmlns:p14="http://schemas.microsoft.com/office/powerpoint/2010/main" val="556754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6E0102-3831-44A7-BFFE-C0F3AB962D8C}" type="slidenum">
              <a:rPr lang="en-US" smtClean="0"/>
              <a:t>1</a:t>
            </a:fld>
            <a:endParaRPr lang="en-US"/>
          </a:p>
        </p:txBody>
      </p:sp>
    </p:spTree>
    <p:extLst>
      <p:ext uri="{BB962C8B-B14F-4D97-AF65-F5344CB8AC3E}">
        <p14:creationId xmlns:p14="http://schemas.microsoft.com/office/powerpoint/2010/main" val="4164853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6E0102-3831-44A7-BFFE-C0F3AB962D8C}" type="slidenum">
              <a:rPr lang="en-US" smtClean="0"/>
              <a:t>10</a:t>
            </a:fld>
            <a:endParaRPr lang="en-US"/>
          </a:p>
        </p:txBody>
      </p:sp>
    </p:spTree>
    <p:extLst>
      <p:ext uri="{BB962C8B-B14F-4D97-AF65-F5344CB8AC3E}">
        <p14:creationId xmlns:p14="http://schemas.microsoft.com/office/powerpoint/2010/main" val="1679206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Economic Development</a:t>
            </a:r>
            <a:r>
              <a:rPr lang="en-US"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Create and implement culturally relevant business programs and services that support and assist Asian American owned businesses to grow and expand to all areas of the 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r>
              <a:rPr lang="en-US" sz="1200" b="1" dirty="0" smtClean="0"/>
              <a:t>Housing and Community Development Pillar</a:t>
            </a:r>
            <a:r>
              <a:rPr lang="en-US" sz="1200" dirty="0" smtClean="0"/>
              <a:t>: </a:t>
            </a:r>
          </a:p>
          <a:p>
            <a:pPr marL="171450" indent="-171450">
              <a:buFont typeface="Arial" panose="020B0604020202020204" pitchFamily="34" charset="0"/>
              <a:buChar char="•"/>
            </a:pPr>
            <a:r>
              <a:rPr lang="en-US" sz="1200" dirty="0" smtClean="0"/>
              <a:t>Improve public transit information, convenience and accessibility; prioritize neighborhoods with limited or no access to public transportation and provide shuttle/door-to-door services for seniors to connect to mass transit.</a:t>
            </a:r>
          </a:p>
          <a:p>
            <a:pPr marL="171450" indent="-171450">
              <a:buFont typeface="Arial" panose="020B0604020202020204" pitchFamily="34" charset="0"/>
              <a:buChar char="•"/>
            </a:pPr>
            <a:r>
              <a:rPr lang="en-US" sz="1200" dirty="0" smtClean="0"/>
              <a:t>Create and implement strategies to make Austin more affordable, including policies and programs that educate about discriminatory practices, improve employment and job training opportunities and decrease cost of living expenses.</a:t>
            </a:r>
          </a:p>
          <a:p>
            <a:endParaRPr lang="en-US" sz="1200" dirty="0" smtClean="0"/>
          </a:p>
          <a:p>
            <a:r>
              <a:rPr lang="en-US" sz="1200" b="1" dirty="0" smtClean="0"/>
              <a:t>Health and Human Services Pillar: </a:t>
            </a:r>
            <a:endParaRPr lang="en-US" sz="1200" b="1"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Develop an Austin 101 workshop to provide information about City services.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Continue health education, assessments and counseling practices. Train service providers with tools to culturally and linguistically accepted practices to engage diverse communities.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Improve readability of documents taking in consideration appropriate graphics and a variety of reading proficiencies.</a:t>
            </a:r>
          </a:p>
          <a:p>
            <a:endParaRPr lang="en-US" sz="1200" dirty="0" smtClean="0"/>
          </a:p>
          <a:p>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BF6E0102-3831-44A7-BFFE-C0F3AB962D8C}" type="slidenum">
              <a:rPr lang="en-US" smtClean="0"/>
              <a:t>11</a:t>
            </a:fld>
            <a:endParaRPr lang="en-US"/>
          </a:p>
        </p:txBody>
      </p:sp>
    </p:spTree>
    <p:extLst>
      <p:ext uri="{BB962C8B-B14F-4D97-AF65-F5344CB8AC3E}">
        <p14:creationId xmlns:p14="http://schemas.microsoft.com/office/powerpoint/2010/main" val="39422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a:p>
            <a:r>
              <a:rPr lang="en-US" sz="1200" b="1" dirty="0" smtClean="0"/>
              <a:t>Arts and Culture:</a:t>
            </a:r>
          </a:p>
          <a:p>
            <a:pPr marL="171450" indent="-171450">
              <a:buFont typeface="Arial" panose="020B0604020202020204" pitchFamily="34" charset="0"/>
              <a:buChar char="•"/>
            </a:pPr>
            <a:r>
              <a:rPr lang="en-US" sz="1200" dirty="0" smtClean="0"/>
              <a:t>Provide cultural awareness training to City staff, vendors and other service providers receiving any type of funding from the City.</a:t>
            </a:r>
          </a:p>
          <a:p>
            <a:pPr marL="171450" indent="-171450">
              <a:buFont typeface="Arial" panose="020B0604020202020204" pitchFamily="34" charset="0"/>
              <a:buChar char="•"/>
            </a:pPr>
            <a:r>
              <a:rPr lang="en-US" sz="1200" dirty="0" smtClean="0"/>
              <a:t>Create learning opportunities for </a:t>
            </a:r>
            <a:r>
              <a:rPr lang="en-US" sz="1200" dirty="0" err="1" smtClean="0"/>
              <a:t>Austinites</a:t>
            </a:r>
            <a:r>
              <a:rPr lang="en-US" sz="1200" dirty="0" smtClean="0"/>
              <a:t> to expand multicultural knowledge with a goal of developing appreciation for diverse cultural groups.</a:t>
            </a:r>
          </a:p>
          <a:p>
            <a:pPr marL="171450" indent="-171450">
              <a:buFont typeface="Arial" panose="020B0604020202020204" pitchFamily="34" charset="0"/>
              <a:buChar char="•"/>
            </a:pPr>
            <a:r>
              <a:rPr lang="en-US" sz="1200" dirty="0" smtClean="0"/>
              <a:t>Mentor arts groups to successfully access City services and funding.</a:t>
            </a:r>
          </a:p>
          <a:p>
            <a:pPr marL="171450" indent="-171450">
              <a:buFont typeface="Arial" panose="020B0604020202020204" pitchFamily="34" charset="0"/>
              <a:buChar char="•"/>
            </a:pPr>
            <a:endParaRPr lang="en-US" sz="1200" dirty="0" smtClean="0"/>
          </a:p>
          <a:p>
            <a:pPr marL="0" indent="0">
              <a:buFont typeface="Arial" panose="020B0604020202020204" pitchFamily="34" charset="0"/>
              <a:buNone/>
            </a:pPr>
            <a:endParaRPr lang="en-US" sz="1200" dirty="0" smtClean="0"/>
          </a:p>
          <a:p>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BF6E0102-3831-44A7-BFFE-C0F3AB962D8C}" type="slidenum">
              <a:rPr lang="en-US" smtClean="0"/>
              <a:t>12</a:t>
            </a:fld>
            <a:endParaRPr lang="en-US"/>
          </a:p>
        </p:txBody>
      </p:sp>
    </p:spTree>
    <p:extLst>
      <p:ext uri="{BB962C8B-B14F-4D97-AF65-F5344CB8AC3E}">
        <p14:creationId xmlns:p14="http://schemas.microsoft.com/office/powerpoint/2010/main" val="3477661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smtClean="0"/>
              <a:t>Civic Engagement:</a:t>
            </a:r>
          </a:p>
          <a:p>
            <a:pPr marL="0" indent="0">
              <a:buFont typeface="Arial" panose="020B0604020202020204" pitchFamily="34" charset="0"/>
              <a:buNone/>
            </a:pPr>
            <a:endParaRPr lang="en-US" sz="1200" dirty="0" smtClean="0"/>
          </a:p>
          <a:p>
            <a:pPr marL="171450" indent="-171450">
              <a:buFont typeface="Arial" panose="020B0604020202020204" pitchFamily="34" charset="0"/>
              <a:buChar char="•"/>
            </a:pPr>
            <a:r>
              <a:rPr lang="en-US" sz="1200" dirty="0" smtClean="0"/>
              <a:t>Create and execute an outreach strategy for HRD to improve diversity of City staff at all levels.</a:t>
            </a:r>
          </a:p>
          <a:p>
            <a:pPr marL="171450" indent="-171450">
              <a:buFont typeface="Arial" panose="020B0604020202020204" pitchFamily="34" charset="0"/>
              <a:buChar char="•"/>
            </a:pPr>
            <a:r>
              <a:rPr lang="en-US" sz="1200" dirty="0" smtClean="0"/>
              <a:t>Increase trust in government by building meaningful relationships with diverse representative of the community.</a:t>
            </a:r>
          </a:p>
          <a:p>
            <a:pPr marL="171450" indent="-171450">
              <a:buFont typeface="Arial" panose="020B0604020202020204" pitchFamily="34" charset="0"/>
              <a:buChar char="•"/>
            </a:pPr>
            <a:r>
              <a:rPr lang="en-US" sz="1200" dirty="0" smtClean="0"/>
              <a:t>Provide funding and resources to support the Language Access Program with an easy one stop location to request assistance.</a:t>
            </a:r>
          </a:p>
          <a:p>
            <a:pPr marL="171450" indent="-171450">
              <a:buFont typeface="Arial" panose="020B0604020202020204" pitchFamily="34" charset="0"/>
              <a:buChar char="•"/>
            </a:pPr>
            <a:r>
              <a:rPr lang="en-US" sz="1200" dirty="0" smtClean="0"/>
              <a:t>Require City departments providing services or engaging with the community to draft a multicultural outreach and engagement plans to improve access, participation and awareness of the services provided.</a:t>
            </a:r>
          </a:p>
          <a:p>
            <a:pPr marL="171450" indent="-171450">
              <a:buFont typeface="Arial" panose="020B0604020202020204" pitchFamily="34" charset="0"/>
              <a:buChar char="•"/>
            </a:pPr>
            <a:r>
              <a:rPr lang="en-US" sz="1200" dirty="0" smtClean="0"/>
              <a:t>Require that any contract awarded for outreach includes a meaningful plan to engage with the diverse Asian American community in Austin.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Increase participation in civic life by providing trainings that showcase a variety of tools and strategies to organize and share perspectives with the City and other organizations.</a:t>
            </a:r>
          </a:p>
          <a:p>
            <a:pPr marL="171450" indent="-171450">
              <a:buFont typeface="Arial" panose="020B0604020202020204" pitchFamily="34" charset="0"/>
              <a:buChar char="•"/>
            </a:pPr>
            <a:endParaRPr lang="en-US" sz="1200" dirty="0" smtClean="0"/>
          </a:p>
          <a:p>
            <a:pPr marL="0" indent="0">
              <a:buFont typeface="Arial" panose="020B0604020202020204" pitchFamily="34" charset="0"/>
              <a:buNone/>
            </a:pPr>
            <a:endParaRPr lang="en-US" sz="1200" dirty="0" smtClean="0"/>
          </a:p>
          <a:p>
            <a:pPr marL="0" indent="0">
              <a:buFont typeface="Arial" panose="020B0604020202020204" pitchFamily="34" charset="0"/>
              <a:buNone/>
            </a:pPr>
            <a:endParaRPr lang="en-US" sz="1200" dirty="0" smtClean="0"/>
          </a:p>
          <a:p>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BF6E0102-3831-44A7-BFFE-C0F3AB962D8C}" type="slidenum">
              <a:rPr lang="en-US" smtClean="0"/>
              <a:t>13</a:t>
            </a:fld>
            <a:endParaRPr lang="en-US"/>
          </a:p>
        </p:txBody>
      </p:sp>
    </p:spTree>
    <p:extLst>
      <p:ext uri="{BB962C8B-B14F-4D97-AF65-F5344CB8AC3E}">
        <p14:creationId xmlns:p14="http://schemas.microsoft.com/office/powerpoint/2010/main" val="3625274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542 quantitative</a:t>
            </a:r>
          </a:p>
          <a:p>
            <a:r>
              <a:rPr lang="en-US" dirty="0" smtClean="0"/>
              <a:t>674</a:t>
            </a:r>
            <a:r>
              <a:rPr lang="en-US" baseline="0" dirty="0" smtClean="0"/>
              <a:t> qualitative</a:t>
            </a:r>
            <a:endParaRPr lang="en-US" dirty="0"/>
          </a:p>
        </p:txBody>
      </p:sp>
      <p:sp>
        <p:nvSpPr>
          <p:cNvPr id="4" name="Slide Number Placeholder 3"/>
          <p:cNvSpPr>
            <a:spLocks noGrp="1"/>
          </p:cNvSpPr>
          <p:nvPr>
            <p:ph type="sldNum" sz="quarter" idx="10"/>
          </p:nvPr>
        </p:nvSpPr>
        <p:spPr/>
        <p:txBody>
          <a:bodyPr/>
          <a:lstStyle/>
          <a:p>
            <a:fld id="{BF6E0102-3831-44A7-BFFE-C0F3AB962D8C}" type="slidenum">
              <a:rPr lang="en-US" smtClean="0"/>
              <a:t>14</a:t>
            </a:fld>
            <a:endParaRPr lang="en-US"/>
          </a:p>
        </p:txBody>
      </p:sp>
    </p:spTree>
    <p:extLst>
      <p:ext uri="{BB962C8B-B14F-4D97-AF65-F5344CB8AC3E}">
        <p14:creationId xmlns:p14="http://schemas.microsoft.com/office/powerpoint/2010/main" val="1226160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6E0102-3831-44A7-BFFE-C0F3AB962D8C}" type="slidenum">
              <a:rPr lang="en-US" smtClean="0"/>
              <a:t>16</a:t>
            </a:fld>
            <a:endParaRPr lang="en-US"/>
          </a:p>
        </p:txBody>
      </p:sp>
    </p:spTree>
    <p:extLst>
      <p:ext uri="{BB962C8B-B14F-4D97-AF65-F5344CB8AC3E}">
        <p14:creationId xmlns:p14="http://schemas.microsoft.com/office/powerpoint/2010/main" val="4089204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6E0102-3831-44A7-BFFE-C0F3AB962D8C}" type="slidenum">
              <a:rPr lang="en-US" smtClean="0"/>
              <a:t>17</a:t>
            </a:fld>
            <a:endParaRPr lang="en-US"/>
          </a:p>
        </p:txBody>
      </p:sp>
    </p:spTree>
    <p:extLst>
      <p:ext uri="{BB962C8B-B14F-4D97-AF65-F5344CB8AC3E}">
        <p14:creationId xmlns:p14="http://schemas.microsoft.com/office/powerpoint/2010/main" val="147825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6E0102-3831-44A7-BFFE-C0F3AB962D8C}" type="slidenum">
              <a:rPr lang="en-US" smtClean="0"/>
              <a:t>2</a:t>
            </a:fld>
            <a:endParaRPr lang="en-US"/>
          </a:p>
        </p:txBody>
      </p:sp>
    </p:spTree>
    <p:extLst>
      <p:ext uri="{BB962C8B-B14F-4D97-AF65-F5344CB8AC3E}">
        <p14:creationId xmlns:p14="http://schemas.microsoft.com/office/powerpoint/2010/main" val="3198799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6E0102-3831-44A7-BFFE-C0F3AB962D8C}"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760343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6E0102-3831-44A7-BFFE-C0F3AB962D8C}" type="slidenum">
              <a:rPr lang="en-US" smtClean="0"/>
              <a:t>4</a:t>
            </a:fld>
            <a:endParaRPr lang="en-US"/>
          </a:p>
        </p:txBody>
      </p:sp>
    </p:spTree>
    <p:extLst>
      <p:ext uri="{BB962C8B-B14F-4D97-AF65-F5344CB8AC3E}">
        <p14:creationId xmlns:p14="http://schemas.microsoft.com/office/powerpoint/2010/main" val="973812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Asian American Health Assessment (July 2014)</a:t>
            </a:r>
          </a:p>
          <a:p>
            <a:r>
              <a:rPr lang="en-US" sz="1200" kern="1200" dirty="0" smtClean="0">
                <a:solidFill>
                  <a:schemeClr val="tx1"/>
                </a:solidFill>
                <a:effectLst/>
                <a:latin typeface="+mn-lt"/>
                <a:ea typeface="+mn-ea"/>
                <a:cs typeface="+mn-cs"/>
              </a:rPr>
              <a:t>Conducted by the Asian American Resource Center, Inc., the project conducted research into specific health issues in subpopulations based on national studies and studies from other communities they followed by gathering qualitative data (small focus group-based) concerning participants’ perceptions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their community’s general health and health care access, including both health care utilization and health care barriers. Focus groups represented the subpopulations of South Asia, Vietnamese, Koreans, Chinese, Taiwanese, Asian refugees and Asian American seniors. The project was funded by the City of Austin/Travis County Health and Human Services Department (now Austin Public Health) to raise awareness and provide recommendations regarding the health concerns and disparities within the diverse Asian American community.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Asian Community in Austin: A Demographic Snapshot (January 2016)</a:t>
            </a:r>
          </a:p>
          <a:p>
            <a:r>
              <a:rPr lang="en-US" sz="1200" kern="1200" dirty="0" smtClean="0">
                <a:solidFill>
                  <a:schemeClr val="tx1"/>
                </a:solidFill>
                <a:effectLst/>
                <a:latin typeface="+mn-lt"/>
                <a:ea typeface="+mn-ea"/>
                <a:cs typeface="+mn-cs"/>
              </a:rPr>
              <a:t>Prepared by City Demographer Ryan Robinson, the study provides an analysis to benchmark quantitative indicators that measure the quality of life of Asian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households in Austin. Data indicators included family income, educational attainment, poverty thresholds, unemployment levels and home ownership rates. These measures were compared to other cities, the state and the nation.</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Asian Americans in Austin: Final Report of the Asian American Quality of Life (October 2016)</a:t>
            </a:r>
          </a:p>
          <a:p>
            <a:r>
              <a:rPr lang="en-US" sz="1200" kern="1200" dirty="0" smtClean="0">
                <a:solidFill>
                  <a:schemeClr val="tx1"/>
                </a:solidFill>
                <a:effectLst/>
                <a:latin typeface="+mn-lt"/>
                <a:ea typeface="+mn-ea"/>
                <a:cs typeface="+mn-cs"/>
              </a:rPr>
              <a:t>Led by Dr. Yuri Jang, a research team in the School of Social Work at the University of Texas at Austin conducted a large-scale survey of Asian American residents in the Austin area. The survey was designed to explore the unique experiences and challenges of Austin diverse groups of Asian Americans and identify their health and social needs. For the study’s purpose, five Asian American ethnic/cultural groups were identified based on federal and local demographic sources. These target population groups included Asian Indian, Chinese, Filipino, Korean, Taiwanese and Vietnamese. More than 2,600 surveys were collected and analyzed that produced statistically significant results. This study sheds light on the importance of using culturally and linguistically sensitive approaches to reach out to the Asian American population and it provides an insight into the myth of Asian Americans as a model minority</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Asian American Community Engagement Data Indicators (2017)</a:t>
            </a:r>
          </a:p>
          <a:p>
            <a:r>
              <a:rPr lang="en-US" sz="1200" kern="1200" dirty="0" smtClean="0">
                <a:solidFill>
                  <a:schemeClr val="tx1"/>
                </a:solidFill>
                <a:effectLst/>
                <a:latin typeface="+mn-lt"/>
                <a:ea typeface="+mn-ea"/>
                <a:cs typeface="+mn-cs"/>
              </a:rPr>
              <a:t>A collaborative effort between the AAQOL Advisory Commission and the City’s Community Engagement Division of the Communication and Public Information Office (CPIO), this complementary, community-based needs assessment research project over-sampled Asian American groups outside of the target group populations identified in the previous quantitative reports. This project engaged 28 different ethnicities from the Asian American community through community conversations at public locations and at private homes/special gatherings. In numerous cases, feedback evolved while utilizing a special kit called “Conversation Over Tea.” Target groups reached included, but were not limited to, Burmese, Nepalese, Laotian, Thai, </a:t>
            </a:r>
          </a:p>
          <a:p>
            <a:r>
              <a:rPr lang="en-US" sz="1200" kern="1200" dirty="0" smtClean="0">
                <a:solidFill>
                  <a:schemeClr val="tx1"/>
                </a:solidFill>
                <a:effectLst/>
                <a:latin typeface="+mn-lt"/>
                <a:ea typeface="+mn-ea"/>
                <a:cs typeface="+mn-cs"/>
              </a:rPr>
              <a:t>Malaysian, Japanese, Iranian, Iraqi and Syrian. The total number of interactions included approximately 850 survey participants, 76 Conversations over Tea returns, 11 community conversations and numerous Travel Booth engagements. Gathering and evaluating all of this information provided the City of Austin with tools to more effectively conduct community engagement and determine what services are important to the Asian American community.</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F6E0102-3831-44A7-BFFE-C0F3AB962D8C}" type="slidenum">
              <a:rPr lang="en-US" smtClean="0"/>
              <a:t>5</a:t>
            </a:fld>
            <a:endParaRPr lang="en-US"/>
          </a:p>
        </p:txBody>
      </p:sp>
    </p:spTree>
    <p:extLst>
      <p:ext uri="{BB962C8B-B14F-4D97-AF65-F5344CB8AC3E}">
        <p14:creationId xmlns:p14="http://schemas.microsoft.com/office/powerpoint/2010/main" val="4000203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6E0102-3831-44A7-BFFE-C0F3AB962D8C}" type="slidenum">
              <a:rPr lang="en-US" smtClean="0"/>
              <a:t>6</a:t>
            </a:fld>
            <a:endParaRPr lang="en-US"/>
          </a:p>
        </p:txBody>
      </p:sp>
    </p:spTree>
    <p:extLst>
      <p:ext uri="{BB962C8B-B14F-4D97-AF65-F5344CB8AC3E}">
        <p14:creationId xmlns:p14="http://schemas.microsoft.com/office/powerpoint/2010/main" val="3736908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6E0102-3831-44A7-BFFE-C0F3AB962D8C}" type="slidenum">
              <a:rPr lang="en-US" smtClean="0"/>
              <a:t>7</a:t>
            </a:fld>
            <a:endParaRPr lang="en-US"/>
          </a:p>
        </p:txBody>
      </p:sp>
    </p:spTree>
    <p:extLst>
      <p:ext uri="{BB962C8B-B14F-4D97-AF65-F5344CB8AC3E}">
        <p14:creationId xmlns:p14="http://schemas.microsoft.com/office/powerpoint/2010/main" val="1501617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study’s classification of regions utilizes the U.S. State Department’s categorization for their bureaus of foreign affairs. For the purpose of this study,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participants were classified in the following way based on their country of origin:</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Near East:</a:t>
            </a:r>
            <a:r>
              <a:rPr lang="en-US" sz="1200" b="1"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Baharain</a:t>
            </a:r>
            <a:r>
              <a:rPr lang="en-US" sz="1200" kern="1200" dirty="0" smtClean="0">
                <a:solidFill>
                  <a:schemeClr val="tx1"/>
                </a:solidFill>
                <a:effectLst/>
                <a:latin typeface="+mn-lt"/>
                <a:ea typeface="+mn-ea"/>
                <a:cs typeface="+mn-cs"/>
              </a:rPr>
              <a:t>*, Iran, Iraq, Israel*, Jordan*, Kuwait*, Lebanon, Oman*, Palestine, Qatar*, Saudi Arabia*, Syria, United Arab Emirates* and Yemen*;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South and Central Asia</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Afghanistan, Bangladesh, Bhutan, India, Kazakhstan*, Kyrgyzstan*, Nepal, Pakistan, Sri Lanka, Tajikistan*, Turkmenistan*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Uzbekistan;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East Asia:</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China, Japan, Mongolia*, North Korea, South Korea and Taiwan;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South East Asia</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Burma (Myanmar), Cambodia, Indonesia, Laos, North Korea, Malaysia, Philippines, Singapore and Thailand.</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Every efforts were taken to engage with communities from every ethnic self-identification origin. The countries with an asterisk did not register any participation during the study.</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F6E0102-3831-44A7-BFFE-C0F3AB962D8C}" type="slidenum">
              <a:rPr lang="en-US" smtClean="0"/>
              <a:t>8</a:t>
            </a:fld>
            <a:endParaRPr lang="en-US"/>
          </a:p>
        </p:txBody>
      </p:sp>
    </p:spTree>
    <p:extLst>
      <p:ext uri="{BB962C8B-B14F-4D97-AF65-F5344CB8AC3E}">
        <p14:creationId xmlns:p14="http://schemas.microsoft.com/office/powerpoint/2010/main" val="3575536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92D050"/>
                </a:solidFill>
              </a:rPr>
              <a:t>Language:</a:t>
            </a:r>
            <a:r>
              <a:rPr lang="en-US" sz="1200" dirty="0" smtClean="0"/>
              <a:t> Participants declared over 51 languages as their primary or secondary language.</a:t>
            </a:r>
          </a:p>
          <a:p>
            <a:r>
              <a:rPr lang="en-US" sz="1200" dirty="0" smtClean="0">
                <a:solidFill>
                  <a:srgbClr val="92D050"/>
                </a:solidFill>
              </a:rPr>
              <a:t>Cultural Awareness: </a:t>
            </a:r>
            <a:r>
              <a:rPr lang="en-US" sz="1200" dirty="0" smtClean="0"/>
              <a:t>Recognizing that the diversity of Austin’s Asian American communities enriches the city’s culture is a step to creating meaningful relationships.</a:t>
            </a:r>
          </a:p>
          <a:p>
            <a:endParaRPr lang="en-US" sz="1200" dirty="0" smtClean="0"/>
          </a:p>
          <a:p>
            <a:r>
              <a:rPr lang="en-US" sz="1200" b="1" kern="1200" dirty="0" smtClean="0">
                <a:solidFill>
                  <a:schemeClr val="tx1"/>
                </a:solidFill>
                <a:effectLst/>
                <a:latin typeface="+mn-lt"/>
                <a:ea typeface="+mn-ea"/>
                <a:cs typeface="+mn-cs"/>
              </a:rPr>
              <a:t>Cultural Awareness:</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Opening lines of communication provides the ability to explore and learn from diverse Asian cultures in Austin, including the various faiths espoused, diversity of cuisines, range of celebrations and more. Recognizing that the diversity of Austin’s Asian American community enriches the city’s culture is a logical step to creating a meaningful relationship with the Asian American community. With an understanding of these different ethnic and economic</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groups within the Asian American community, the City can offer culturally relevant programs and services such as a comprehensive language services program, support to non-profits that service the Asian American community and an array of job opportunities and trainings.</a:t>
            </a:r>
          </a:p>
          <a:p>
            <a:endParaRPr lang="en-US" sz="1200" dirty="0" smtClean="0"/>
          </a:p>
          <a:p>
            <a:r>
              <a:rPr lang="en-US" sz="1200" b="1" dirty="0" smtClean="0">
                <a:solidFill>
                  <a:srgbClr val="92D050"/>
                </a:solidFill>
              </a:rPr>
              <a:t>Trust:</a:t>
            </a:r>
            <a:r>
              <a:rPr lang="en-US" sz="1200" b="1" dirty="0" smtClean="0"/>
              <a:t> </a:t>
            </a:r>
            <a:r>
              <a:rPr lang="en-US" sz="1200" dirty="0" smtClean="0"/>
              <a:t>As City </a:t>
            </a:r>
            <a:r>
              <a:rPr lang="en-US" sz="1200" b="0" dirty="0" smtClean="0"/>
              <a:t>opportunities</a:t>
            </a:r>
            <a:r>
              <a:rPr lang="en-US" sz="1200" dirty="0" smtClean="0"/>
              <a:t> and access to services increases, communication about those opportunities must be tailored to build trust.</a:t>
            </a:r>
          </a:p>
          <a:p>
            <a:r>
              <a:rPr lang="en-US" sz="1200" dirty="0" smtClean="0">
                <a:solidFill>
                  <a:srgbClr val="92D050"/>
                </a:solidFill>
              </a:rPr>
              <a:t>Safety:</a:t>
            </a:r>
            <a:r>
              <a:rPr lang="en-US" sz="1200" dirty="0" smtClean="0"/>
              <a:t> As the City of Austin practices meaningful conversations by engaging, listening and taking action, the community becomes a partner by openly sharing their thoughts and ideas on how to make Austin a better place.</a:t>
            </a:r>
          </a:p>
          <a:p>
            <a:endParaRPr lang="en-US" sz="1200" dirty="0" smtClean="0"/>
          </a:p>
          <a:p>
            <a:r>
              <a:rPr lang="en-US" sz="1200" b="1" dirty="0" smtClean="0">
                <a:solidFill>
                  <a:srgbClr val="92D050"/>
                </a:solidFill>
              </a:rPr>
              <a:t>Safety: </a:t>
            </a:r>
            <a:r>
              <a:rPr lang="en-US" sz="1200" kern="1200" dirty="0" smtClean="0">
                <a:solidFill>
                  <a:schemeClr val="tx1"/>
                </a:solidFill>
                <a:effectLst/>
                <a:latin typeface="+mn-lt"/>
                <a:ea typeface="+mn-ea"/>
                <a:cs typeface="+mn-cs"/>
              </a:rPr>
              <a:t>As the City of Austin practices meaningful conversations by engaging, listening and taking action, the community becomes a partner by openly sharing their thoughts and ideas on how to make Austin a better place. During the engagement phase of this initiative, participants expressed concerns about their feeling of safety in specific parts of the city. They spoke of a need for more diversity among law enforcement representative</a:t>
            </a:r>
          </a:p>
          <a:p>
            <a:endParaRPr lang="en-US" sz="1200" b="1" dirty="0" smtClean="0">
              <a:solidFill>
                <a:srgbClr val="92D050"/>
              </a:solidFill>
            </a:endParaRPr>
          </a:p>
          <a:p>
            <a:r>
              <a:rPr lang="en-US" sz="1200" b="1" dirty="0" smtClean="0">
                <a:solidFill>
                  <a:srgbClr val="92D050"/>
                </a:solidFill>
              </a:rPr>
              <a:t>Myth of the Model Minority: </a:t>
            </a:r>
            <a:r>
              <a:rPr lang="en-US" sz="1200" b="1" dirty="0" smtClean="0"/>
              <a:t>I</a:t>
            </a:r>
            <a:r>
              <a:rPr lang="en-US" sz="1200" dirty="0" smtClean="0"/>
              <a:t>ncomplete data does not represent the diverse Asian American population needs.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92D050"/>
                </a:solidFill>
              </a:rPr>
              <a:t>Isolated Communities:</a:t>
            </a:r>
            <a:r>
              <a:rPr lang="en-US" sz="1200" dirty="0" smtClean="0"/>
              <a:t> Within Austin’s Asian American community, there are groups that feel further isolated from the community at large due to language, geographical segregation or the belief that government does not care. These groups want to engage and contribute to the civic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92D050"/>
              </a:solidFill>
            </a:endParaRPr>
          </a:p>
          <a:p>
            <a:r>
              <a:rPr lang="en-US" sz="1200" b="1" dirty="0" smtClean="0">
                <a:solidFill>
                  <a:srgbClr val="92D050"/>
                </a:solidFill>
              </a:rPr>
              <a:t>Isolated Communities: </a:t>
            </a:r>
            <a:r>
              <a:rPr lang="en-US" sz="1200" kern="1200" dirty="0" smtClean="0">
                <a:solidFill>
                  <a:schemeClr val="tx1"/>
                </a:solidFill>
                <a:effectLst/>
                <a:latin typeface="+mn-lt"/>
                <a:ea typeface="+mn-ea"/>
                <a:cs typeface="+mn-cs"/>
              </a:rPr>
              <a:t>Within Austin’s Asian American community, there are groups that feel further isolated from the community at large. These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groups want to be engaged and contribute to the decision-making at a local level. But, either due to limited English proficiency, lack of knowledge of municipal services, geographical segregation or the belief that government does not care about them, many participants do not feel empowered to engage or a basic understanding on how to access such services. </a:t>
            </a:r>
            <a:endParaRPr lang="en-US" sz="1200" b="1" dirty="0" smtClean="0">
              <a:solidFill>
                <a:srgbClr val="92D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92D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92D050"/>
                </a:solidFill>
              </a:rPr>
              <a:t>Accessing Services</a:t>
            </a:r>
            <a:r>
              <a:rPr lang="en-US" sz="1200" dirty="0" smtClean="0">
                <a:solidFill>
                  <a:srgbClr val="92D050"/>
                </a:solidFill>
              </a:rPr>
              <a:t>: </a:t>
            </a:r>
            <a:r>
              <a:rPr lang="en-US" sz="1200" dirty="0" smtClean="0"/>
              <a:t>A two-way partnership is essential to improve the quality of life. The City and other organizations should improve access to services in a culturally and linguistically relevant manner. The community could improve efforts to share its needs and recommendations so culturally respectful services can be provided.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92D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92D050"/>
                </a:solidFill>
              </a:rPr>
              <a:t>Mobility</a:t>
            </a:r>
            <a:r>
              <a:rPr lang="en-US" sz="1200" dirty="0" smtClean="0">
                <a:solidFill>
                  <a:srgbClr val="92D050"/>
                </a:solidFill>
              </a:rPr>
              <a:t>: </a:t>
            </a:r>
            <a:r>
              <a:rPr lang="en-US" sz="1200" dirty="0" smtClean="0"/>
              <a:t>Many Asian Americans of all ages consider Austin’s public transportation system lacking in terms of accessibility and convenience. In particularly, seniors want to retain their independence by having access to public transportation that connects them to businesses, services and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r>
              <a:rPr lang="en-US" sz="1200" b="1" dirty="0" smtClean="0">
                <a:solidFill>
                  <a:srgbClr val="92D050"/>
                </a:solidFill>
              </a:rPr>
              <a:t>Health and Human Services</a:t>
            </a:r>
            <a:r>
              <a:rPr lang="en-US" sz="1200" dirty="0" smtClean="0">
                <a:solidFill>
                  <a:srgbClr val="92D050"/>
                </a:solidFill>
              </a:rPr>
              <a:t>: </a:t>
            </a:r>
            <a:r>
              <a:rPr lang="en-US" sz="1200" dirty="0" smtClean="0"/>
              <a:t>Participants expressed concern about the lack of accessible, affordable and culturally aligned social and health services including mental health provisions, health and social services.</a:t>
            </a:r>
          </a:p>
          <a:p>
            <a:endParaRPr lang="en-US" sz="1200" dirty="0" smtClean="0">
              <a:solidFill>
                <a:srgbClr val="92D050"/>
              </a:solidFill>
            </a:endParaRPr>
          </a:p>
          <a:p>
            <a:r>
              <a:rPr lang="en-US" sz="1200" b="1" dirty="0" smtClean="0">
                <a:solidFill>
                  <a:srgbClr val="92D050"/>
                </a:solidFill>
              </a:rPr>
              <a:t>Economic Opportunity and Affordability: </a:t>
            </a:r>
            <a:r>
              <a:rPr lang="en-US" sz="1200" dirty="0" smtClean="0"/>
              <a:t>Asian Americans are concerned with affordability and access to a wide range of job opportunities, senior services and disability services. Asian American business owners want more accessibility to City services and incentives to grow their businesses.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BF6E0102-3831-44A7-BFFE-C0F3AB962D8C}" type="slidenum">
              <a:rPr lang="en-US" smtClean="0"/>
              <a:t>9</a:t>
            </a:fld>
            <a:endParaRPr lang="en-US"/>
          </a:p>
        </p:txBody>
      </p:sp>
    </p:spTree>
    <p:extLst>
      <p:ext uri="{BB962C8B-B14F-4D97-AF65-F5344CB8AC3E}">
        <p14:creationId xmlns:p14="http://schemas.microsoft.com/office/powerpoint/2010/main" val="644479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ith Taglin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Tree>
    <p:extLst>
      <p:ext uri="{BB962C8B-B14F-4D97-AF65-F5344CB8AC3E}">
        <p14:creationId xmlns:p14="http://schemas.microsoft.com/office/powerpoint/2010/main" val="740534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5122" name="Picture 2" descr="\\Coacd.org\dfs\PIOMedia\PIO_Projects\AsianAmericanQualityofLife\Banner photos\kids.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628650"/>
            <a:ext cx="9525000" cy="57501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a:xfrm>
            <a:off x="0" y="3028950"/>
            <a:ext cx="9143999" cy="1524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304800" y="3105150"/>
            <a:ext cx="8534400" cy="1371600"/>
          </a:xfrm>
        </p:spPr>
        <p:txBody>
          <a:bodyPr anchor="ctr">
            <a:normAutofit/>
          </a:bodyPr>
          <a:lstStyle>
            <a:lvl1pPr marL="0" indent="0">
              <a:buNone/>
              <a:defRPr sz="3200" baseline="0">
                <a:solidFill>
                  <a:schemeClr val="accent3">
                    <a:lumMod val="50000"/>
                  </a:schemeClr>
                </a:solidFill>
              </a:defRPr>
            </a:lvl1pPr>
          </a:lstStyle>
          <a:p>
            <a:pPr lvl="0"/>
            <a:r>
              <a:rPr lang="en-US" dirty="0" smtClean="0"/>
              <a:t>PULL QUOTE OR KEY STATEMENT</a:t>
            </a:r>
            <a:endParaRPr lang="en-US" dirty="0"/>
          </a:p>
        </p:txBody>
      </p:sp>
    </p:spTree>
    <p:extLst>
      <p:ext uri="{BB962C8B-B14F-4D97-AF65-F5344CB8AC3E}">
        <p14:creationId xmlns:p14="http://schemas.microsoft.com/office/powerpoint/2010/main" val="429011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194" name="Picture 2" descr="\\Coacd.org\dfs\PIOMedia\PIO_Projects\AsianAmericanQualityofLife\Banner photos\IMG_141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6701" y="-400050"/>
            <a:ext cx="9677400" cy="725805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oacd.org\dfs\PIOMedia\PIO_Projects\AsianAmericanQualityofLife\Banner photos\IMG_139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6701" y="-400050"/>
            <a:ext cx="9677400" cy="72580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oacd.org\dfs\PIOMedia\PIO_Projects\AsianAmericanQualityofLife\Banner photos\IMG_1405.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6701" y="-400050"/>
            <a:ext cx="9677400" cy="72580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a:xfrm>
            <a:off x="0" y="3028950"/>
            <a:ext cx="9143999" cy="1524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304800" y="3105150"/>
            <a:ext cx="8534400" cy="1371600"/>
          </a:xfrm>
        </p:spPr>
        <p:txBody>
          <a:bodyPr anchor="ctr">
            <a:normAutofit/>
          </a:bodyPr>
          <a:lstStyle>
            <a:lvl1pPr marL="0" indent="0">
              <a:buNone/>
              <a:defRPr sz="3200" baseline="0">
                <a:solidFill>
                  <a:schemeClr val="accent3">
                    <a:lumMod val="50000"/>
                  </a:schemeClr>
                </a:solidFill>
              </a:defRPr>
            </a:lvl1pPr>
          </a:lstStyle>
          <a:p>
            <a:pPr lvl="0"/>
            <a:r>
              <a:rPr lang="en-US" dirty="0" smtClean="0"/>
              <a:t>PULL QUOTE OR KEY STATEMENT</a:t>
            </a:r>
            <a:endParaRPr lang="en-US" dirty="0"/>
          </a:p>
        </p:txBody>
      </p:sp>
    </p:spTree>
    <p:extLst>
      <p:ext uri="{BB962C8B-B14F-4D97-AF65-F5344CB8AC3E}">
        <p14:creationId xmlns:p14="http://schemas.microsoft.com/office/powerpoint/2010/main" val="2598253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195" name="Picture 3" descr="\\Coacd.org\dfs\PIOMedia\PIO_Projects\AsianAmericanQualityofLife\Banner photos\IMG_139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65" y="-857250"/>
            <a:ext cx="9159765" cy="6869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a:xfrm>
            <a:off x="0" y="3028950"/>
            <a:ext cx="9143999" cy="1524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304800" y="3105150"/>
            <a:ext cx="8534400" cy="1371600"/>
          </a:xfrm>
        </p:spPr>
        <p:txBody>
          <a:bodyPr anchor="ctr">
            <a:normAutofit/>
          </a:bodyPr>
          <a:lstStyle>
            <a:lvl1pPr marL="0" indent="0">
              <a:buNone/>
              <a:defRPr sz="3200" baseline="0">
                <a:solidFill>
                  <a:schemeClr val="accent3">
                    <a:lumMod val="50000"/>
                  </a:schemeClr>
                </a:solidFill>
              </a:defRPr>
            </a:lvl1pPr>
          </a:lstStyle>
          <a:p>
            <a:pPr lvl="0"/>
            <a:r>
              <a:rPr lang="en-US" dirty="0" smtClean="0"/>
              <a:t>PULL QUOTE OR KEY STATEMENT</a:t>
            </a:r>
            <a:endParaRPr lang="en-US" dirty="0"/>
          </a:p>
        </p:txBody>
      </p:sp>
    </p:spTree>
    <p:extLst>
      <p:ext uri="{BB962C8B-B14F-4D97-AF65-F5344CB8AC3E}">
        <p14:creationId xmlns:p14="http://schemas.microsoft.com/office/powerpoint/2010/main" val="3550910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9218" name="Picture 2" descr="\\Coacd.org\dfs\PIOMedia\PIO_Projects\AsianAmericanQualityofLife\Banner photos\IMG_141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66" y="-1085850"/>
            <a:ext cx="9753600" cy="73151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a:xfrm>
            <a:off x="0" y="3028950"/>
            <a:ext cx="9143999" cy="1524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304800" y="3105150"/>
            <a:ext cx="8534400" cy="1371600"/>
          </a:xfrm>
        </p:spPr>
        <p:txBody>
          <a:bodyPr anchor="ctr">
            <a:normAutofit/>
          </a:bodyPr>
          <a:lstStyle>
            <a:lvl1pPr marL="0" indent="0">
              <a:buNone/>
              <a:defRPr sz="3200" baseline="0">
                <a:solidFill>
                  <a:schemeClr val="accent3">
                    <a:lumMod val="50000"/>
                  </a:schemeClr>
                </a:solidFill>
              </a:defRPr>
            </a:lvl1pPr>
          </a:lstStyle>
          <a:p>
            <a:pPr lvl="0"/>
            <a:r>
              <a:rPr lang="en-US" dirty="0" smtClean="0"/>
              <a:t>PULL QUOTE OR KEY STATEMENT</a:t>
            </a:r>
            <a:endParaRPr lang="en-US" dirty="0"/>
          </a:p>
        </p:txBody>
      </p:sp>
    </p:spTree>
    <p:extLst>
      <p:ext uri="{BB962C8B-B14F-4D97-AF65-F5344CB8AC3E}">
        <p14:creationId xmlns:p14="http://schemas.microsoft.com/office/powerpoint/2010/main" val="3580630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10242" name="Picture 2" descr="\\Coacd.org\dfs\PIOMedia\PIO_Projects\AsianAmericanQualityofLife\Banner photos\DragonBoys-Hackathon.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704850"/>
            <a:ext cx="9448800" cy="62611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a:xfrm>
            <a:off x="0" y="3028950"/>
            <a:ext cx="9143999" cy="1524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304800" y="3105150"/>
            <a:ext cx="8534400" cy="1371600"/>
          </a:xfrm>
        </p:spPr>
        <p:txBody>
          <a:bodyPr anchor="ctr">
            <a:normAutofit/>
          </a:bodyPr>
          <a:lstStyle>
            <a:lvl1pPr marL="0" indent="0">
              <a:buNone/>
              <a:defRPr sz="3200" baseline="0">
                <a:solidFill>
                  <a:schemeClr val="accent3">
                    <a:lumMod val="50000"/>
                  </a:schemeClr>
                </a:solidFill>
              </a:defRPr>
            </a:lvl1pPr>
          </a:lstStyle>
          <a:p>
            <a:pPr lvl="0"/>
            <a:r>
              <a:rPr lang="en-US" dirty="0" smtClean="0"/>
              <a:t>PULL QUOTE OR KEY STATEMENT</a:t>
            </a:r>
            <a:endParaRPr lang="en-US" dirty="0"/>
          </a:p>
        </p:txBody>
      </p:sp>
    </p:spTree>
    <p:extLst>
      <p:ext uri="{BB962C8B-B14F-4D97-AF65-F5344CB8AC3E}">
        <p14:creationId xmlns:p14="http://schemas.microsoft.com/office/powerpoint/2010/main" val="2167364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09799" y="2477691"/>
            <a:ext cx="6284913" cy="1021556"/>
          </a:xfrm>
        </p:spPr>
        <p:txBody>
          <a:bodyPr anchor="t"/>
          <a:lstStyle>
            <a:lvl1pPr algn="l">
              <a:defRPr sz="4000" b="1" cap="all" baseline="0"/>
            </a:lvl1pPr>
          </a:lstStyle>
          <a:p>
            <a:r>
              <a:rPr lang="en-US" dirty="0" err="1" smtClean="0"/>
              <a:t>SECtion</a:t>
            </a:r>
            <a:r>
              <a:rPr lang="en-US" dirty="0" smtClean="0"/>
              <a:t> divider</a:t>
            </a:r>
            <a:endParaRPr lang="en-US" dirty="0"/>
          </a:p>
        </p:txBody>
      </p:sp>
      <p:sp>
        <p:nvSpPr>
          <p:cNvPr id="3" name="Text Placeholder 2"/>
          <p:cNvSpPr>
            <a:spLocks noGrp="1"/>
          </p:cNvSpPr>
          <p:nvPr>
            <p:ph type="body" idx="1" hasCustomPrompt="1"/>
          </p:nvPr>
        </p:nvSpPr>
        <p:spPr>
          <a:xfrm>
            <a:off x="2209799" y="1352550"/>
            <a:ext cx="6284913" cy="1125140"/>
          </a:xfrm>
        </p:spPr>
        <p:txBody>
          <a:bodyPr anchor="b"/>
          <a:lstStyle>
            <a:lvl1pPr marL="0" indent="0">
              <a:buNone/>
              <a:defRPr sz="2000">
                <a:solidFill>
                  <a:schemeClr val="accent3">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09550"/>
            <a:ext cx="2465867" cy="4933950"/>
          </a:xfrm>
          <a:prstGeom prst="rect">
            <a:avLst/>
          </a:prstGeom>
        </p:spPr>
      </p:pic>
    </p:spTree>
    <p:extLst>
      <p:ext uri="{BB962C8B-B14F-4D97-AF65-F5344CB8AC3E}">
        <p14:creationId xmlns:p14="http://schemas.microsoft.com/office/powerpoint/2010/main" val="2419876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hasCustomPrompt="1"/>
          </p:nvPr>
        </p:nvSpPr>
        <p:spPr>
          <a:xfrm>
            <a:off x="304800" y="1200151"/>
            <a:ext cx="4191000" cy="339447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200151"/>
            <a:ext cx="4191000" cy="339447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908898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Tree>
    <p:extLst>
      <p:ext uri="{BB962C8B-B14F-4D97-AF65-F5344CB8AC3E}">
        <p14:creationId xmlns:p14="http://schemas.microsoft.com/office/powerpoint/2010/main" val="104798579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5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Editable Titl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1"/>
          </a:xfrm>
          <a:prstGeom prst="rect">
            <a:avLst/>
          </a:prstGeom>
        </p:spPr>
      </p:pic>
      <p:sp>
        <p:nvSpPr>
          <p:cNvPr id="4" name="Title 3"/>
          <p:cNvSpPr>
            <a:spLocks noGrp="1"/>
          </p:cNvSpPr>
          <p:nvPr>
            <p:ph type="title" hasCustomPrompt="1"/>
          </p:nvPr>
        </p:nvSpPr>
        <p:spPr>
          <a:xfrm>
            <a:off x="1219200" y="2231135"/>
            <a:ext cx="5867400" cy="685800"/>
          </a:xfrm>
        </p:spPr>
        <p:txBody>
          <a:bodyPr>
            <a:normAutofit/>
          </a:bodyPr>
          <a:lstStyle>
            <a:lvl1pPr>
              <a:defRPr sz="2800" baseline="0">
                <a:solidFill>
                  <a:schemeClr val="bg1"/>
                </a:solidFill>
              </a:defRPr>
            </a:lvl1pPr>
          </a:lstStyle>
          <a:p>
            <a:r>
              <a:rPr lang="en-US" dirty="0" smtClean="0"/>
              <a:t>CLICK TO EDIT SLIDE TITLE</a:t>
            </a:r>
            <a:endParaRPr lang="en-US" dirty="0"/>
          </a:p>
        </p:txBody>
      </p:sp>
    </p:spTree>
    <p:extLst>
      <p:ext uri="{BB962C8B-B14F-4D97-AF65-F5344CB8AC3E}">
        <p14:creationId xmlns:p14="http://schemas.microsoft.com/office/powerpoint/2010/main" val="2853958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hasCustomPrompt="1"/>
          </p:nvPr>
        </p:nvSpPr>
        <p:spPr>
          <a:xfrm>
            <a:off x="304800" y="285750"/>
            <a:ext cx="8534400" cy="685800"/>
          </a:xfrm>
          <a:prstGeom prst="rect">
            <a:avLst/>
          </a:prstGeom>
        </p:spPr>
        <p:txBody>
          <a:bodyPr vert="horz" lIns="91440" tIns="45720" rIns="91440" bIns="45720" rtlCol="0" anchor="ctr">
            <a:normAutofit/>
          </a:bodyPr>
          <a:lstStyle>
            <a:lvl1pPr>
              <a:defRPr b="1"/>
            </a:lvl1pPr>
          </a:lstStyle>
          <a:p>
            <a:r>
              <a:rPr lang="en-US" dirty="0" smtClean="0"/>
              <a:t>CLICK TO EDIT TITLE</a:t>
            </a:r>
            <a:endParaRPr lang="en-US" dirty="0"/>
          </a:p>
        </p:txBody>
      </p:sp>
    </p:spTree>
    <p:extLst>
      <p:ext uri="{BB962C8B-B14F-4D97-AF65-F5344CB8AC3E}">
        <p14:creationId xmlns:p14="http://schemas.microsoft.com/office/powerpoint/2010/main" val="4082532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5" name="Rectangle 4"/>
          <p:cNvSpPr/>
          <p:nvPr userDrawn="1"/>
        </p:nvSpPr>
        <p:spPr>
          <a:xfrm>
            <a:off x="0" y="2038350"/>
            <a:ext cx="9143999" cy="1524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304800" y="2114550"/>
            <a:ext cx="8534400" cy="1371600"/>
          </a:xfrm>
        </p:spPr>
        <p:txBody>
          <a:bodyPr anchor="ctr">
            <a:normAutofit/>
          </a:bodyPr>
          <a:lstStyle>
            <a:lvl1pPr marL="0" indent="0">
              <a:buNone/>
              <a:defRPr sz="3200" baseline="0">
                <a:solidFill>
                  <a:schemeClr val="accent3">
                    <a:lumMod val="50000"/>
                  </a:schemeClr>
                </a:solidFill>
              </a:defRPr>
            </a:lvl1pPr>
          </a:lstStyle>
          <a:p>
            <a:pPr lvl="0"/>
            <a:r>
              <a:rPr lang="en-US" dirty="0" smtClean="0"/>
              <a:t>PULL QUOTE OR KEY STATEMENT</a:t>
            </a:r>
            <a:endParaRPr lang="en-US" dirty="0"/>
          </a:p>
        </p:txBody>
      </p:sp>
    </p:spTree>
    <p:extLst>
      <p:ext uri="{BB962C8B-B14F-4D97-AF65-F5344CB8AC3E}">
        <p14:creationId xmlns:p14="http://schemas.microsoft.com/office/powerpoint/2010/main" val="1883223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arge Imag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368" t="10789" r="16376"/>
          <a:stretch/>
        </p:blipFill>
        <p:spPr>
          <a:xfrm>
            <a:off x="0" y="0"/>
            <a:ext cx="9143999" cy="5143500"/>
          </a:xfrm>
          <a:prstGeom prst="rect">
            <a:avLst/>
          </a:prstGeom>
        </p:spPr>
      </p:pic>
      <p:sp>
        <p:nvSpPr>
          <p:cNvPr id="5" name="Rectangle 4"/>
          <p:cNvSpPr/>
          <p:nvPr userDrawn="1"/>
        </p:nvSpPr>
        <p:spPr>
          <a:xfrm>
            <a:off x="0" y="2038350"/>
            <a:ext cx="9143999" cy="1524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304800" y="2114550"/>
            <a:ext cx="8534400" cy="1371600"/>
          </a:xfrm>
        </p:spPr>
        <p:txBody>
          <a:bodyPr anchor="ctr">
            <a:normAutofit/>
          </a:bodyPr>
          <a:lstStyle>
            <a:lvl1pPr marL="0" indent="0">
              <a:buNone/>
              <a:defRPr sz="3200" baseline="0">
                <a:solidFill>
                  <a:schemeClr val="accent3">
                    <a:lumMod val="50000"/>
                  </a:schemeClr>
                </a:solidFill>
              </a:defRPr>
            </a:lvl1pPr>
          </a:lstStyle>
          <a:p>
            <a:pPr lvl="0"/>
            <a:r>
              <a:rPr lang="en-US" dirty="0" smtClean="0"/>
              <a:t>PULL QUOTE OR KEY STATEMENT</a:t>
            </a:r>
            <a:endParaRPr lang="en-US" dirty="0"/>
          </a:p>
        </p:txBody>
      </p:sp>
    </p:spTree>
    <p:extLst>
      <p:ext uri="{BB962C8B-B14F-4D97-AF65-F5344CB8AC3E}">
        <p14:creationId xmlns:p14="http://schemas.microsoft.com/office/powerpoint/2010/main" val="363516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84" y="-704850"/>
            <a:ext cx="9304283" cy="10869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userDrawn="1"/>
        </p:nvSpPr>
        <p:spPr>
          <a:xfrm>
            <a:off x="0" y="3028950"/>
            <a:ext cx="9143999" cy="1524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304800" y="3105150"/>
            <a:ext cx="8534400" cy="1371600"/>
          </a:xfrm>
        </p:spPr>
        <p:txBody>
          <a:bodyPr anchor="ctr">
            <a:normAutofit/>
          </a:bodyPr>
          <a:lstStyle>
            <a:lvl1pPr marL="0" indent="0">
              <a:buNone/>
              <a:defRPr sz="3200" baseline="0">
                <a:solidFill>
                  <a:schemeClr val="accent3">
                    <a:lumMod val="50000"/>
                  </a:schemeClr>
                </a:solidFill>
              </a:defRPr>
            </a:lvl1pPr>
          </a:lstStyle>
          <a:p>
            <a:pPr lvl="0"/>
            <a:r>
              <a:rPr lang="en-US" dirty="0" smtClean="0"/>
              <a:t>PULL QUOTE OR KEY STATEMENT</a:t>
            </a:r>
            <a:endParaRPr lang="en-US" dirty="0"/>
          </a:p>
        </p:txBody>
      </p:sp>
    </p:spTree>
    <p:extLst>
      <p:ext uri="{BB962C8B-B14F-4D97-AF65-F5344CB8AC3E}">
        <p14:creationId xmlns:p14="http://schemas.microsoft.com/office/powerpoint/2010/main" val="69231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050" name="Picture 2" descr="\\Coacd.org\dfs\PIOMedia\PIO_Projects\AsianAmericanQualityofLife\Banner photos\computer lab.PN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90776" y="-2371726"/>
            <a:ext cx="11763376" cy="86772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a:xfrm>
            <a:off x="0" y="3028950"/>
            <a:ext cx="9143999" cy="1524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304800" y="3105150"/>
            <a:ext cx="8534400" cy="1371600"/>
          </a:xfrm>
        </p:spPr>
        <p:txBody>
          <a:bodyPr anchor="ctr">
            <a:normAutofit/>
          </a:bodyPr>
          <a:lstStyle>
            <a:lvl1pPr marL="0" indent="0">
              <a:buNone/>
              <a:defRPr sz="3200" baseline="0">
                <a:solidFill>
                  <a:schemeClr val="accent3">
                    <a:lumMod val="50000"/>
                  </a:schemeClr>
                </a:solidFill>
              </a:defRPr>
            </a:lvl1pPr>
          </a:lstStyle>
          <a:p>
            <a:pPr lvl="0"/>
            <a:r>
              <a:rPr lang="en-US" dirty="0" smtClean="0"/>
              <a:t>PULL QUOTE OR KEY STATEMENT</a:t>
            </a:r>
            <a:endParaRPr lang="en-US" dirty="0"/>
          </a:p>
        </p:txBody>
      </p:sp>
    </p:spTree>
    <p:extLst>
      <p:ext uri="{BB962C8B-B14F-4D97-AF65-F5344CB8AC3E}">
        <p14:creationId xmlns:p14="http://schemas.microsoft.com/office/powerpoint/2010/main" val="32113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3074" name="Picture 2" descr="\\Coacd.org\dfs\PIOMedia\PIO_Projects\AsianAmericanQualityofLife\Banner photos\kid circl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746" y="-166688"/>
            <a:ext cx="9510946" cy="63912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a:xfrm>
            <a:off x="0" y="3028950"/>
            <a:ext cx="9143999" cy="1524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304800" y="3105150"/>
            <a:ext cx="8534400" cy="1371600"/>
          </a:xfrm>
        </p:spPr>
        <p:txBody>
          <a:bodyPr anchor="ctr">
            <a:normAutofit/>
          </a:bodyPr>
          <a:lstStyle>
            <a:lvl1pPr marL="0" indent="0">
              <a:buNone/>
              <a:defRPr sz="3200" baseline="0">
                <a:solidFill>
                  <a:schemeClr val="accent3">
                    <a:lumMod val="50000"/>
                  </a:schemeClr>
                </a:solidFill>
              </a:defRPr>
            </a:lvl1pPr>
          </a:lstStyle>
          <a:p>
            <a:pPr lvl="0"/>
            <a:r>
              <a:rPr lang="en-US" dirty="0" smtClean="0"/>
              <a:t>PULL QUOTE OR KEY STATEMENT</a:t>
            </a:r>
            <a:endParaRPr lang="en-US" dirty="0"/>
          </a:p>
        </p:txBody>
      </p:sp>
    </p:spTree>
    <p:extLst>
      <p:ext uri="{BB962C8B-B14F-4D97-AF65-F5344CB8AC3E}">
        <p14:creationId xmlns:p14="http://schemas.microsoft.com/office/powerpoint/2010/main" val="3033477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098" name="Picture 2" descr="\\Coacd.org\dfs\PIOMedia\PIO_Projects\AsianAmericanQualityofLife\Banner photos\IMG_8338.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 y="-1162050"/>
            <a:ext cx="9677400" cy="6451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a:xfrm>
            <a:off x="0" y="3028950"/>
            <a:ext cx="9143999" cy="1524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304800" y="3105150"/>
            <a:ext cx="8534400" cy="1371600"/>
          </a:xfrm>
        </p:spPr>
        <p:txBody>
          <a:bodyPr anchor="ctr">
            <a:normAutofit/>
          </a:bodyPr>
          <a:lstStyle>
            <a:lvl1pPr marL="0" indent="0">
              <a:buNone/>
              <a:defRPr sz="3200" baseline="0">
                <a:solidFill>
                  <a:schemeClr val="accent3">
                    <a:lumMod val="50000"/>
                  </a:schemeClr>
                </a:solidFill>
              </a:defRPr>
            </a:lvl1pPr>
          </a:lstStyle>
          <a:p>
            <a:pPr lvl="0"/>
            <a:r>
              <a:rPr lang="en-US" dirty="0" smtClean="0"/>
              <a:t>PULL QUOTE OR KEY STATEMENT</a:t>
            </a:r>
            <a:endParaRPr lang="en-US" dirty="0"/>
          </a:p>
        </p:txBody>
      </p:sp>
    </p:spTree>
    <p:extLst>
      <p:ext uri="{BB962C8B-B14F-4D97-AF65-F5344CB8AC3E}">
        <p14:creationId xmlns:p14="http://schemas.microsoft.com/office/powerpoint/2010/main" val="3087935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85750"/>
            <a:ext cx="8534400" cy="685800"/>
          </a:xfrm>
          <a:prstGeom prst="rect">
            <a:avLst/>
          </a:prstGeom>
        </p:spPr>
        <p:txBody>
          <a:bodyPr vert="horz" lIns="91440" tIns="45720" rIns="91440" bIns="45720" rtlCol="0" anchor="ctr">
            <a:normAutofit/>
          </a:bodyPr>
          <a:lstStyle/>
          <a:p>
            <a:r>
              <a:rPr lang="en-US" dirty="0" smtClean="0"/>
              <a:t>CLICK TO EDIT TITLE</a:t>
            </a:r>
            <a:endParaRPr lang="en-US" dirty="0"/>
          </a:p>
        </p:txBody>
      </p:sp>
      <p:sp>
        <p:nvSpPr>
          <p:cNvPr id="3" name="Text Placeholder 2"/>
          <p:cNvSpPr>
            <a:spLocks noGrp="1"/>
          </p:cNvSpPr>
          <p:nvPr>
            <p:ph type="body" idx="1"/>
          </p:nvPr>
        </p:nvSpPr>
        <p:spPr>
          <a:xfrm>
            <a:off x="304800" y="1123951"/>
            <a:ext cx="8534400" cy="3144203"/>
          </a:xfrm>
          <a:prstGeom prst="rect">
            <a:avLst/>
          </a:prstGeom>
        </p:spPr>
        <p:txBody>
          <a:bodyPr vert="horz" lIns="91440" tIns="45720" rIns="91440" bIns="45720" rtlCol="0">
            <a:normAutofit/>
          </a:body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8077200" y="4268154"/>
            <a:ext cx="842407" cy="711763"/>
          </a:xfrm>
          <a:prstGeom prst="rect">
            <a:avLst/>
          </a:prstGeom>
        </p:spPr>
      </p:pic>
    </p:spTree>
    <p:extLst>
      <p:ext uri="{BB962C8B-B14F-4D97-AF65-F5344CB8AC3E}">
        <p14:creationId xmlns:p14="http://schemas.microsoft.com/office/powerpoint/2010/main" val="330028079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7" r:id="rId4"/>
    <p:sldLayoutId id="2147483659" r:id="rId5"/>
    <p:sldLayoutId id="2147483658"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51" r:id="rId15"/>
    <p:sldLayoutId id="2147483652" r:id="rId16"/>
    <p:sldLayoutId id="2147483654" r:id="rId17"/>
    <p:sldLayoutId id="2147483655" r:id="rId18"/>
  </p:sldLayoutIdLst>
  <p:hf hdr="0" ftr="0" dt="0"/>
  <p:txStyles>
    <p:titleStyle>
      <a:lvl1pPr algn="l" defTabSz="914400" rtl="0" eaLnBrk="1" latinLnBrk="0" hangingPunct="1">
        <a:spcBef>
          <a:spcPct val="0"/>
        </a:spcBef>
        <a:buNone/>
        <a:defRPr sz="2400" b="1" kern="1200">
          <a:solidFill>
            <a:schemeClr val="accent2"/>
          </a:solidFill>
          <a:latin typeface="+mj-lt"/>
          <a:ea typeface="+mj-ea"/>
          <a:cs typeface="+mj-cs"/>
        </a:defRPr>
      </a:lvl1pPr>
    </p:titleStyle>
    <p:bodyStyle>
      <a:lvl1pPr marL="342900" indent="-342900" algn="l" defTabSz="914400" rtl="0" eaLnBrk="1" latinLnBrk="0" hangingPunct="1">
        <a:spcBef>
          <a:spcPct val="20000"/>
        </a:spcBef>
        <a:buClr>
          <a:schemeClr val="accent3">
            <a:lumMod val="50000"/>
          </a:schemeClr>
        </a:buClr>
        <a:buFont typeface="Brush Script MT" panose="03060802040406070304" pitchFamily="66"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chemeClr val="accent3">
            <a:lumMod val="50000"/>
          </a:schemeClr>
        </a:buClr>
        <a:buFont typeface="Brush Script MT" panose="03060802040406070304" pitchFamily="66"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chemeClr val="accent3">
            <a:lumMod val="50000"/>
          </a:schemeClr>
        </a:buClr>
        <a:buFont typeface="Brush Script MT" panose="03060802040406070304" pitchFamily="66"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chemeClr val="accent3">
            <a:lumMod val="50000"/>
          </a:schemeClr>
        </a:buClr>
        <a:buFont typeface="Brush Script MT" panose="03060802040406070304" pitchFamily="66"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Clr>
          <a:schemeClr val="accent3">
            <a:lumMod val="50000"/>
          </a:schemeClr>
        </a:buClr>
        <a:buFont typeface="Brush Script MT" panose="03060802040406070304" pitchFamily="66"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austintexas.gov/department/asianlifeatx"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www.austintexas.gov/edims/document.cfm?id=229571"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austintexas.gov/sites/default/files/files/Communications/Community_Engagement/AAQOL-ExecutiveSumm2018-FNL3-WEB-060118.pdf" TargetMode="External"/><Relationship Id="rId7" Type="http://schemas.openxmlformats.org/officeDocument/2006/relationships/hyperlink" Target="http://austintexas.gov/sites/default/files/files/Communications/Community_Engagement/CommunityEngagamentQuantitative.pdf"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hyperlink" Target="http://austintexas.gov/sites/default/files/files/Communications/4.2_FINAL_AA_in_Austin_report_from_UT.pdf" TargetMode="External"/><Relationship Id="rId5" Type="http://schemas.openxmlformats.org/officeDocument/2006/relationships/hyperlink" Target="http://austintexas.gov/sites/default/files/files/Communications/Community_Engagement/AAQOL_Asian_Community_in_Austin_Snapshot_04182018.pdf" TargetMode="External"/><Relationship Id="rId4" Type="http://schemas.openxmlformats.org/officeDocument/2006/relationships/hyperlink" Target="http://austintexas.gov/sites/default/files/files/Communications/Asian_American_Health_Assessment_document_2014A-.pd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31135"/>
            <a:ext cx="6553200" cy="685800"/>
          </a:xfrm>
        </p:spPr>
        <p:txBody>
          <a:bodyPr>
            <a:normAutofit fontScale="90000"/>
          </a:bodyPr>
          <a:lstStyle/>
          <a:p>
            <a:pPr algn="ctr"/>
            <a:r>
              <a:rPr lang="en-US" sz="3100" dirty="0" smtClean="0"/>
              <a:t>Asian American Quality of Life Initiative</a:t>
            </a:r>
            <a:br>
              <a:rPr lang="en-US" sz="3100" dirty="0" smtClean="0"/>
            </a:br>
            <a:r>
              <a:rPr lang="en-US" sz="3100" u="sng" dirty="0" smtClean="0"/>
              <a:t>Final Report</a:t>
            </a:r>
            <a:r>
              <a:rPr lang="en-US" dirty="0" smtClean="0"/>
              <a:t/>
            </a:r>
            <a:br>
              <a:rPr lang="en-US" dirty="0" smtClean="0"/>
            </a:br>
            <a:r>
              <a:rPr lang="en-US" sz="2200" dirty="0" smtClean="0"/>
              <a:t>Community Advancement Network</a:t>
            </a:r>
            <a:r>
              <a:rPr lang="en-US" sz="2700" dirty="0" smtClean="0"/>
              <a:t/>
            </a:r>
            <a:br>
              <a:rPr lang="en-US" sz="2700" dirty="0" smtClean="0"/>
            </a:br>
            <a:r>
              <a:rPr lang="en-US" sz="2700" dirty="0" smtClean="0"/>
              <a:t>September 14, 2018</a:t>
            </a:r>
            <a:endParaRPr lang="en-US" dirty="0"/>
          </a:p>
        </p:txBody>
      </p:sp>
    </p:spTree>
    <p:extLst>
      <p:ext uri="{BB962C8B-B14F-4D97-AF65-F5344CB8AC3E}">
        <p14:creationId xmlns:p14="http://schemas.microsoft.com/office/powerpoint/2010/main" val="22321820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7200" dirty="0" smtClean="0"/>
              <a:t>Recommendations</a:t>
            </a:r>
            <a:endParaRPr lang="en-US" sz="7200" dirty="0"/>
          </a:p>
        </p:txBody>
      </p:sp>
    </p:spTree>
    <p:extLst>
      <p:ext uri="{BB962C8B-B14F-4D97-AF65-F5344CB8AC3E}">
        <p14:creationId xmlns:p14="http://schemas.microsoft.com/office/powerpoint/2010/main" val="3443153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895350"/>
            <a:ext cx="7315200" cy="3394472"/>
          </a:xfrm>
        </p:spPr>
        <p:txBody>
          <a:bodyPr>
            <a:noAutofit/>
          </a:bodyPr>
          <a:lstStyle/>
          <a:p>
            <a:pPr marL="0" indent="0">
              <a:buNone/>
            </a:pPr>
            <a:r>
              <a:rPr lang="en-US" sz="2800" b="1" dirty="0" smtClean="0">
                <a:solidFill>
                  <a:schemeClr val="accent3">
                    <a:lumMod val="50000"/>
                  </a:schemeClr>
                </a:solidFill>
              </a:rPr>
              <a:t>Economic Development</a:t>
            </a:r>
            <a:endParaRPr lang="en-US" sz="2800" dirty="0" smtClean="0">
              <a:solidFill>
                <a:schemeClr val="accent3">
                  <a:lumMod val="50000"/>
                </a:schemeClr>
              </a:solidFill>
            </a:endParaRPr>
          </a:p>
          <a:p>
            <a:r>
              <a:rPr lang="en-US" sz="2400" dirty="0" smtClean="0"/>
              <a:t>Culturally relevant business programs and services</a:t>
            </a:r>
          </a:p>
          <a:p>
            <a:pPr marL="0" indent="0">
              <a:buNone/>
            </a:pPr>
            <a:r>
              <a:rPr lang="en-US" sz="2800" b="1" dirty="0" smtClean="0">
                <a:solidFill>
                  <a:schemeClr val="accent3">
                    <a:lumMod val="50000"/>
                  </a:schemeClr>
                </a:solidFill>
              </a:rPr>
              <a:t>Housing and Community Development</a:t>
            </a:r>
          </a:p>
          <a:p>
            <a:r>
              <a:rPr lang="en-US" sz="2400" dirty="0" smtClean="0"/>
              <a:t>Improve public transit</a:t>
            </a:r>
          </a:p>
          <a:p>
            <a:r>
              <a:rPr lang="en-US" sz="2400" dirty="0" smtClean="0"/>
              <a:t>Make Austin more affordable</a:t>
            </a:r>
          </a:p>
          <a:p>
            <a:endParaRPr lang="en-US" sz="2800" dirty="0" smtClean="0"/>
          </a:p>
          <a:p>
            <a:endParaRPr lang="en-US" sz="2800" b="1" dirty="0"/>
          </a:p>
        </p:txBody>
      </p:sp>
      <p:sp>
        <p:nvSpPr>
          <p:cNvPr id="4" name="TextBox 3"/>
          <p:cNvSpPr txBox="1"/>
          <p:nvPr/>
        </p:nvSpPr>
        <p:spPr>
          <a:xfrm>
            <a:off x="4419600" y="4476750"/>
            <a:ext cx="418704" cy="369332"/>
          </a:xfrm>
          <a:prstGeom prst="rect">
            <a:avLst/>
          </a:prstGeom>
          <a:noFill/>
        </p:spPr>
        <p:txBody>
          <a:bodyPr wrap="none" rtlCol="0">
            <a:spAutoFit/>
          </a:bodyPr>
          <a:lstStyle/>
          <a:p>
            <a:fld id="{B6D9B688-14EC-4164-A95B-7932027CFE49}" type="slidenum">
              <a:rPr lang="en-US"/>
              <a:t>11</a:t>
            </a:fld>
            <a:endParaRPr lang="en-US" dirty="0"/>
          </a:p>
        </p:txBody>
      </p:sp>
      <p:sp>
        <p:nvSpPr>
          <p:cNvPr id="8" name="Title 5"/>
          <p:cNvSpPr>
            <a:spLocks noGrp="1"/>
          </p:cNvSpPr>
          <p:nvPr>
            <p:ph type="title"/>
          </p:nvPr>
        </p:nvSpPr>
        <p:spPr>
          <a:xfrm>
            <a:off x="914400" y="57150"/>
            <a:ext cx="7315200" cy="685800"/>
          </a:xfrm>
        </p:spPr>
        <p:txBody>
          <a:bodyPr>
            <a:normAutofit/>
          </a:bodyPr>
          <a:lstStyle/>
          <a:p>
            <a:r>
              <a:rPr lang="en-US" sz="3200" dirty="0" smtClean="0"/>
              <a:t>Recommendations</a:t>
            </a:r>
            <a:endParaRPr lang="en-US" sz="3200" dirty="0"/>
          </a:p>
        </p:txBody>
      </p:sp>
    </p:spTree>
    <p:extLst>
      <p:ext uri="{BB962C8B-B14F-4D97-AF65-F5344CB8AC3E}">
        <p14:creationId xmlns:p14="http://schemas.microsoft.com/office/powerpoint/2010/main" val="7134169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895350"/>
            <a:ext cx="7315200" cy="3394472"/>
          </a:xfrm>
        </p:spPr>
        <p:txBody>
          <a:bodyPr>
            <a:noAutofit/>
          </a:bodyPr>
          <a:lstStyle/>
          <a:p>
            <a:pPr marL="0" indent="0">
              <a:buNone/>
            </a:pPr>
            <a:r>
              <a:rPr lang="en-US" sz="2800" b="1" dirty="0">
                <a:solidFill>
                  <a:schemeClr val="accent3">
                    <a:lumMod val="50000"/>
                  </a:schemeClr>
                </a:solidFill>
              </a:rPr>
              <a:t>Health and Human </a:t>
            </a:r>
            <a:r>
              <a:rPr lang="en-US" sz="2800" b="1" dirty="0" smtClean="0">
                <a:solidFill>
                  <a:schemeClr val="accent3">
                    <a:lumMod val="50000"/>
                  </a:schemeClr>
                </a:solidFill>
              </a:rPr>
              <a:t>Services</a:t>
            </a:r>
            <a:endParaRPr lang="en-US" sz="2800" b="1" dirty="0">
              <a:solidFill>
                <a:schemeClr val="accent3">
                  <a:lumMod val="50000"/>
                </a:schemeClr>
              </a:solidFill>
            </a:endParaRPr>
          </a:p>
          <a:p>
            <a:r>
              <a:rPr lang="en-US" sz="2400" dirty="0"/>
              <a:t>“Austin 101” workshop</a:t>
            </a:r>
          </a:p>
          <a:p>
            <a:r>
              <a:rPr lang="en-US" sz="2400" dirty="0"/>
              <a:t>Culturally and linguistically accepted practices</a:t>
            </a:r>
          </a:p>
          <a:p>
            <a:r>
              <a:rPr lang="en-US" sz="2400" dirty="0"/>
              <a:t>Improve readability of documents</a:t>
            </a:r>
          </a:p>
          <a:p>
            <a:pPr marL="0" indent="0">
              <a:buNone/>
            </a:pPr>
            <a:r>
              <a:rPr lang="en-US" sz="2800" b="1" dirty="0" smtClean="0">
                <a:solidFill>
                  <a:schemeClr val="accent3">
                    <a:lumMod val="50000"/>
                  </a:schemeClr>
                </a:solidFill>
              </a:rPr>
              <a:t>Arts and Culture</a:t>
            </a:r>
          </a:p>
          <a:p>
            <a:r>
              <a:rPr lang="en-US" sz="2400" dirty="0" smtClean="0"/>
              <a:t>Cultural awareness training</a:t>
            </a:r>
          </a:p>
          <a:p>
            <a:r>
              <a:rPr lang="en-US" sz="2400" dirty="0" smtClean="0"/>
              <a:t>Create learning opportunities for </a:t>
            </a:r>
            <a:r>
              <a:rPr lang="en-US" sz="2400" dirty="0" err="1" smtClean="0"/>
              <a:t>Austinites</a:t>
            </a:r>
            <a:endParaRPr lang="en-US" sz="2400" dirty="0" smtClean="0"/>
          </a:p>
          <a:p>
            <a:r>
              <a:rPr lang="en-US" sz="2400" dirty="0" smtClean="0"/>
              <a:t>Mentor arts groups</a:t>
            </a:r>
            <a:endParaRPr lang="en-US" sz="2400" dirty="0"/>
          </a:p>
          <a:p>
            <a:endParaRPr lang="en-US" sz="2400" dirty="0" smtClean="0"/>
          </a:p>
          <a:p>
            <a:endParaRPr lang="en-US" sz="2400" b="1" dirty="0"/>
          </a:p>
        </p:txBody>
      </p:sp>
      <p:sp>
        <p:nvSpPr>
          <p:cNvPr id="4" name="TextBox 3"/>
          <p:cNvSpPr txBox="1"/>
          <p:nvPr/>
        </p:nvSpPr>
        <p:spPr>
          <a:xfrm>
            <a:off x="4419600" y="4476750"/>
            <a:ext cx="418704" cy="369332"/>
          </a:xfrm>
          <a:prstGeom prst="rect">
            <a:avLst/>
          </a:prstGeom>
          <a:noFill/>
        </p:spPr>
        <p:txBody>
          <a:bodyPr wrap="none" rtlCol="0">
            <a:spAutoFit/>
          </a:bodyPr>
          <a:lstStyle/>
          <a:p>
            <a:fld id="{159E4E4E-724F-4F6E-8C91-5D4A9818589D}" type="slidenum">
              <a:rPr lang="en-US"/>
              <a:t>12</a:t>
            </a:fld>
            <a:endParaRPr lang="en-US" dirty="0"/>
          </a:p>
        </p:txBody>
      </p:sp>
      <p:sp>
        <p:nvSpPr>
          <p:cNvPr id="5" name="Title 5"/>
          <p:cNvSpPr>
            <a:spLocks noGrp="1"/>
          </p:cNvSpPr>
          <p:nvPr>
            <p:ph type="title"/>
          </p:nvPr>
        </p:nvSpPr>
        <p:spPr>
          <a:xfrm>
            <a:off x="914400" y="57150"/>
            <a:ext cx="7315200" cy="685800"/>
          </a:xfrm>
        </p:spPr>
        <p:txBody>
          <a:bodyPr>
            <a:normAutofit/>
          </a:bodyPr>
          <a:lstStyle/>
          <a:p>
            <a:r>
              <a:rPr lang="en-US" sz="3200" dirty="0" smtClean="0"/>
              <a:t>Recommendations (cont’d)</a:t>
            </a:r>
            <a:endParaRPr lang="en-US" sz="3200" dirty="0"/>
          </a:p>
        </p:txBody>
      </p:sp>
    </p:spTree>
    <p:extLst>
      <p:ext uri="{BB962C8B-B14F-4D97-AF65-F5344CB8AC3E}">
        <p14:creationId xmlns:p14="http://schemas.microsoft.com/office/powerpoint/2010/main" val="22491992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895350"/>
            <a:ext cx="7315200" cy="3394472"/>
          </a:xfrm>
        </p:spPr>
        <p:txBody>
          <a:bodyPr>
            <a:noAutofit/>
          </a:bodyPr>
          <a:lstStyle/>
          <a:p>
            <a:pPr marL="0" indent="0">
              <a:buNone/>
            </a:pPr>
            <a:r>
              <a:rPr lang="en-US" sz="2800" b="1" dirty="0" smtClean="0">
                <a:solidFill>
                  <a:schemeClr val="accent3">
                    <a:lumMod val="50000"/>
                  </a:schemeClr>
                </a:solidFill>
              </a:rPr>
              <a:t>Civic Engagement</a:t>
            </a:r>
          </a:p>
          <a:p>
            <a:r>
              <a:rPr lang="en-US" sz="2400" dirty="0" smtClean="0"/>
              <a:t>Outreach strategy for HRD to improve diversity</a:t>
            </a:r>
          </a:p>
          <a:p>
            <a:r>
              <a:rPr lang="en-US" sz="2400" dirty="0" smtClean="0"/>
              <a:t>Increase trust in government</a:t>
            </a:r>
          </a:p>
          <a:p>
            <a:r>
              <a:rPr lang="en-US" sz="2400" dirty="0" smtClean="0"/>
              <a:t>Support the Language Access Program</a:t>
            </a:r>
          </a:p>
          <a:p>
            <a:r>
              <a:rPr lang="en-US" sz="2400" dirty="0" smtClean="0"/>
              <a:t>Multicultural outreach and engagement plans</a:t>
            </a:r>
          </a:p>
          <a:p>
            <a:r>
              <a:rPr lang="en-US" sz="2400" dirty="0" smtClean="0"/>
              <a:t>Contracts awarded for outreach include engaging with diverse Asian Americans</a:t>
            </a:r>
          </a:p>
          <a:p>
            <a:r>
              <a:rPr lang="en-US" sz="2400" dirty="0"/>
              <a:t>Increase participation in civic </a:t>
            </a:r>
            <a:r>
              <a:rPr lang="en-US" sz="2400" dirty="0" smtClean="0"/>
              <a:t>life</a:t>
            </a:r>
            <a:endParaRPr lang="en-US" sz="2400" dirty="0"/>
          </a:p>
        </p:txBody>
      </p:sp>
      <p:sp>
        <p:nvSpPr>
          <p:cNvPr id="4" name="TextBox 3"/>
          <p:cNvSpPr txBox="1"/>
          <p:nvPr/>
        </p:nvSpPr>
        <p:spPr>
          <a:xfrm>
            <a:off x="4419600" y="4476750"/>
            <a:ext cx="418704" cy="369332"/>
          </a:xfrm>
          <a:prstGeom prst="rect">
            <a:avLst/>
          </a:prstGeom>
          <a:noFill/>
        </p:spPr>
        <p:txBody>
          <a:bodyPr wrap="none" rtlCol="0">
            <a:spAutoFit/>
          </a:bodyPr>
          <a:lstStyle/>
          <a:p>
            <a:fld id="{DA28A03A-D8CC-496F-931C-1B28851F0F03}" type="slidenum">
              <a:rPr lang="en-US" smtClean="0"/>
              <a:t>13</a:t>
            </a:fld>
            <a:endParaRPr lang="en-US" dirty="0"/>
          </a:p>
        </p:txBody>
      </p:sp>
      <p:sp>
        <p:nvSpPr>
          <p:cNvPr id="5" name="Title 5"/>
          <p:cNvSpPr>
            <a:spLocks noGrp="1"/>
          </p:cNvSpPr>
          <p:nvPr>
            <p:ph type="title"/>
          </p:nvPr>
        </p:nvSpPr>
        <p:spPr>
          <a:xfrm>
            <a:off x="914400" y="57150"/>
            <a:ext cx="7315200" cy="685800"/>
          </a:xfrm>
        </p:spPr>
        <p:txBody>
          <a:bodyPr>
            <a:normAutofit/>
          </a:bodyPr>
          <a:lstStyle/>
          <a:p>
            <a:r>
              <a:rPr lang="en-US" sz="3200" dirty="0" smtClean="0"/>
              <a:t>Recommendations (cont’d)</a:t>
            </a:r>
            <a:endParaRPr lang="en-US" sz="3200" dirty="0"/>
          </a:p>
        </p:txBody>
      </p:sp>
    </p:spTree>
    <p:extLst>
      <p:ext uri="{BB962C8B-B14F-4D97-AF65-F5344CB8AC3E}">
        <p14:creationId xmlns:p14="http://schemas.microsoft.com/office/powerpoint/2010/main" val="9443430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760534"/>
            <a:ext cx="7315200" cy="3394472"/>
          </a:xfrm>
        </p:spPr>
        <p:txBody>
          <a:bodyPr>
            <a:noAutofit/>
          </a:bodyPr>
          <a:lstStyle/>
          <a:p>
            <a:pPr>
              <a:spcAft>
                <a:spcPts val="600"/>
              </a:spcAft>
            </a:pPr>
            <a:r>
              <a:rPr lang="en-US" dirty="0" smtClean="0"/>
              <a:t>The </a:t>
            </a:r>
            <a:r>
              <a:rPr lang="en-US" dirty="0"/>
              <a:t>Quality of Life Initiative was an evolutionary process and continues to </a:t>
            </a:r>
            <a:r>
              <a:rPr lang="en-US" dirty="0" smtClean="0"/>
              <a:t>evolve. Community </a:t>
            </a:r>
            <a:r>
              <a:rPr lang="en-US" dirty="0"/>
              <a:t>Dialogue </a:t>
            </a:r>
            <a:r>
              <a:rPr lang="en-US" dirty="0" smtClean="0"/>
              <a:t>events will be plan for the next fiscal year</a:t>
            </a:r>
            <a:endParaRPr lang="en-US" dirty="0"/>
          </a:p>
          <a:p>
            <a:pPr>
              <a:spcAft>
                <a:spcPts val="600"/>
              </a:spcAft>
            </a:pPr>
            <a:r>
              <a:rPr lang="en-US" dirty="0"/>
              <a:t>The data from the UT survey has been used for a number of research </a:t>
            </a:r>
            <a:r>
              <a:rPr lang="en-US" dirty="0" smtClean="0"/>
              <a:t>studies (7 Publications, 3 under review and 4 in progress)</a:t>
            </a:r>
            <a:endParaRPr lang="en-US" dirty="0"/>
          </a:p>
          <a:p>
            <a:r>
              <a:rPr lang="en-US" dirty="0" smtClean="0"/>
              <a:t>The </a:t>
            </a:r>
            <a:r>
              <a:rPr lang="en-US" dirty="0"/>
              <a:t>recommendations from the initiative are becoming the basis for budget recommendations from the </a:t>
            </a:r>
            <a:r>
              <a:rPr lang="en-US" dirty="0" smtClean="0"/>
              <a:t>Commission</a:t>
            </a:r>
            <a:endParaRPr lang="en-US" dirty="0"/>
          </a:p>
          <a:p>
            <a:pPr lvl="1">
              <a:buFont typeface="Wingdings" panose="05000000000000000000" pitchFamily="2" charset="2"/>
              <a:buChar char="Ø"/>
            </a:pPr>
            <a:r>
              <a:rPr lang="en-US" dirty="0" smtClean="0"/>
              <a:t>Health </a:t>
            </a:r>
            <a:r>
              <a:rPr lang="en-US" dirty="0"/>
              <a:t>&amp; Human Services Pillar </a:t>
            </a:r>
            <a:r>
              <a:rPr lang="en-US" dirty="0" smtClean="0"/>
              <a:t>(7)</a:t>
            </a:r>
            <a:endParaRPr lang="en-US" dirty="0"/>
          </a:p>
          <a:p>
            <a:pPr lvl="1">
              <a:buFont typeface="Wingdings" panose="05000000000000000000" pitchFamily="2" charset="2"/>
              <a:buChar char="Ø"/>
            </a:pPr>
            <a:r>
              <a:rPr lang="en-US" dirty="0" smtClean="0"/>
              <a:t>Arts &amp; Culture </a:t>
            </a:r>
            <a:r>
              <a:rPr lang="en-US" dirty="0"/>
              <a:t>Pillar (3)</a:t>
            </a:r>
          </a:p>
          <a:p>
            <a:pPr lvl="1">
              <a:buFont typeface="Wingdings" panose="05000000000000000000" pitchFamily="2" charset="2"/>
              <a:buChar char="Ø"/>
            </a:pPr>
            <a:r>
              <a:rPr lang="en-US" dirty="0" smtClean="0"/>
              <a:t>Social &amp; Civic </a:t>
            </a:r>
            <a:r>
              <a:rPr lang="en-US" dirty="0"/>
              <a:t>Engagement </a:t>
            </a:r>
            <a:r>
              <a:rPr lang="en-US" dirty="0" smtClean="0"/>
              <a:t>Pillar </a:t>
            </a:r>
            <a:r>
              <a:rPr lang="en-US" dirty="0" smtClean="0"/>
              <a:t>(5)</a:t>
            </a:r>
            <a:endParaRPr lang="en-US" dirty="0"/>
          </a:p>
          <a:p>
            <a:pPr lvl="1">
              <a:buFont typeface="Wingdings" panose="05000000000000000000" pitchFamily="2" charset="2"/>
              <a:buChar char="Ø"/>
            </a:pPr>
            <a:r>
              <a:rPr lang="en-US" dirty="0" smtClean="0"/>
              <a:t>Housing </a:t>
            </a:r>
            <a:r>
              <a:rPr lang="en-US" dirty="0"/>
              <a:t>&amp; Community </a:t>
            </a:r>
            <a:r>
              <a:rPr lang="en-US" dirty="0" smtClean="0"/>
              <a:t>Development Pillar </a:t>
            </a:r>
            <a:r>
              <a:rPr lang="en-US" dirty="0"/>
              <a:t>(2)</a:t>
            </a:r>
          </a:p>
          <a:p>
            <a:pPr lvl="1">
              <a:buFont typeface="Wingdings" panose="05000000000000000000" pitchFamily="2" charset="2"/>
              <a:buChar char="Ø"/>
            </a:pPr>
            <a:r>
              <a:rPr lang="en-US" dirty="0" smtClean="0"/>
              <a:t>Economic </a:t>
            </a:r>
            <a:r>
              <a:rPr lang="en-US" dirty="0" smtClean="0"/>
              <a:t>Development Pillar</a:t>
            </a:r>
            <a:endParaRPr lang="en-US" dirty="0"/>
          </a:p>
          <a:p>
            <a:endParaRPr lang="en-US" dirty="0"/>
          </a:p>
        </p:txBody>
      </p:sp>
      <p:sp>
        <p:nvSpPr>
          <p:cNvPr id="4" name="TextBox 3"/>
          <p:cNvSpPr txBox="1"/>
          <p:nvPr/>
        </p:nvSpPr>
        <p:spPr>
          <a:xfrm>
            <a:off x="4419600" y="4476750"/>
            <a:ext cx="418704" cy="369332"/>
          </a:xfrm>
          <a:prstGeom prst="rect">
            <a:avLst/>
          </a:prstGeom>
          <a:noFill/>
        </p:spPr>
        <p:txBody>
          <a:bodyPr wrap="none" rtlCol="0">
            <a:spAutoFit/>
          </a:bodyPr>
          <a:lstStyle/>
          <a:p>
            <a:fld id="{DA28A03A-D8CC-496F-931C-1B28851F0F03}" type="slidenum">
              <a:rPr lang="en-US" smtClean="0"/>
              <a:t>14</a:t>
            </a:fld>
            <a:endParaRPr lang="en-US" dirty="0"/>
          </a:p>
        </p:txBody>
      </p:sp>
      <p:sp>
        <p:nvSpPr>
          <p:cNvPr id="5" name="Title 5"/>
          <p:cNvSpPr>
            <a:spLocks noGrp="1"/>
          </p:cNvSpPr>
          <p:nvPr>
            <p:ph type="title"/>
          </p:nvPr>
        </p:nvSpPr>
        <p:spPr>
          <a:xfrm>
            <a:off x="533400" y="57150"/>
            <a:ext cx="8077200" cy="685800"/>
          </a:xfrm>
        </p:spPr>
        <p:txBody>
          <a:bodyPr>
            <a:noAutofit/>
          </a:bodyPr>
          <a:lstStyle/>
          <a:p>
            <a:r>
              <a:rPr lang="en-US" sz="3200" dirty="0" smtClean="0"/>
              <a:t>AAQOL Advisory Commission Observations</a:t>
            </a:r>
            <a:endParaRPr lang="en-US" sz="3200" dirty="0"/>
          </a:p>
        </p:txBody>
      </p:sp>
    </p:spTree>
    <p:extLst>
      <p:ext uri="{BB962C8B-B14F-4D97-AF65-F5344CB8AC3E}">
        <p14:creationId xmlns:p14="http://schemas.microsoft.com/office/powerpoint/2010/main" val="24507148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1219200" y="405034"/>
            <a:ext cx="6705600" cy="4606209"/>
          </a:xfrm>
          <a:prstGeom prst="rect">
            <a:avLst/>
          </a:prstGeom>
        </p:spPr>
      </p:pic>
      <p:sp>
        <p:nvSpPr>
          <p:cNvPr id="2" name="Title 1"/>
          <p:cNvSpPr>
            <a:spLocks noGrp="1"/>
          </p:cNvSpPr>
          <p:nvPr>
            <p:ph type="title"/>
          </p:nvPr>
        </p:nvSpPr>
        <p:spPr/>
        <p:txBody>
          <a:bodyPr/>
          <a:lstStyle/>
          <a:p>
            <a:r>
              <a:rPr lang="en-US" dirty="0" smtClean="0"/>
              <a:t>Next Steps</a:t>
            </a:r>
            <a:endParaRPr lang="en-US" dirty="0"/>
          </a:p>
        </p:txBody>
      </p:sp>
    </p:spTree>
    <p:extLst>
      <p:ext uri="{BB962C8B-B14F-4D97-AF65-F5344CB8AC3E}">
        <p14:creationId xmlns:p14="http://schemas.microsoft.com/office/powerpoint/2010/main" val="2946830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31135"/>
            <a:ext cx="6248400" cy="685800"/>
          </a:xfrm>
        </p:spPr>
        <p:txBody>
          <a:bodyPr>
            <a:normAutofit fontScale="90000"/>
          </a:bodyPr>
          <a:lstStyle/>
          <a:p>
            <a:r>
              <a:rPr lang="en-US" dirty="0" smtClean="0"/>
              <a:t>More information </a:t>
            </a:r>
            <a:r>
              <a:rPr lang="en-US" dirty="0"/>
              <a:t>at </a:t>
            </a:r>
            <a:r>
              <a:rPr lang="en-US" dirty="0" smtClean="0">
                <a:hlinkClick r:id="rId3"/>
              </a:rPr>
              <a:t>www.austintexas.gov/asianlifeaustin</a:t>
            </a:r>
            <a:endParaRPr lang="en-US" dirty="0"/>
          </a:p>
        </p:txBody>
      </p:sp>
    </p:spTree>
    <p:extLst>
      <p:ext uri="{BB962C8B-B14F-4D97-AF65-F5344CB8AC3E}">
        <p14:creationId xmlns:p14="http://schemas.microsoft.com/office/powerpoint/2010/main" val="41670577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250"/>
            <a:ext cx="9144000" cy="5781944"/>
          </a:xfrm>
          <a:prstGeom prst="rect">
            <a:avLst/>
          </a:prstGeom>
        </p:spPr>
      </p:pic>
      <p:pic>
        <p:nvPicPr>
          <p:cNvPr id="3" name="Picture 2"/>
          <p:cNvPicPr>
            <a:picLocks noChangeAspect="1"/>
          </p:cNvPicPr>
          <p:nvPr/>
        </p:nvPicPr>
        <p:blipFill>
          <a:blip r:embed="rId4"/>
          <a:stretch>
            <a:fillRect/>
          </a:stretch>
        </p:blipFill>
        <p:spPr>
          <a:xfrm>
            <a:off x="7848600" y="3790950"/>
            <a:ext cx="1114425" cy="1132003"/>
          </a:xfrm>
          <a:prstGeom prst="rect">
            <a:avLst/>
          </a:prstGeom>
        </p:spPr>
      </p:pic>
    </p:spTree>
    <p:extLst>
      <p:ext uri="{BB962C8B-B14F-4D97-AF65-F5344CB8AC3E}">
        <p14:creationId xmlns:p14="http://schemas.microsoft.com/office/powerpoint/2010/main" val="35059222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5400" dirty="0" smtClean="0"/>
              <a:t>Project Background</a:t>
            </a:r>
            <a:endParaRPr lang="en-US" sz="5400" dirty="0"/>
          </a:p>
        </p:txBody>
      </p:sp>
    </p:spTree>
    <p:extLst>
      <p:ext uri="{BB962C8B-B14F-4D97-AF65-F5344CB8AC3E}">
        <p14:creationId xmlns:p14="http://schemas.microsoft.com/office/powerpoint/2010/main" val="41544249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Background</a:t>
            </a:r>
            <a:endParaRPr lang="en-US" dirty="0"/>
          </a:p>
        </p:txBody>
      </p:sp>
      <p:sp>
        <p:nvSpPr>
          <p:cNvPr id="3" name="Content Placeholder 2"/>
          <p:cNvSpPr>
            <a:spLocks noGrp="1"/>
          </p:cNvSpPr>
          <p:nvPr>
            <p:ph sz="half" idx="1"/>
          </p:nvPr>
        </p:nvSpPr>
        <p:spPr>
          <a:xfrm>
            <a:off x="295275" y="819150"/>
            <a:ext cx="8543926" cy="3962400"/>
          </a:xfrm>
        </p:spPr>
        <p:txBody>
          <a:bodyPr>
            <a:noAutofit/>
          </a:bodyPr>
          <a:lstStyle/>
          <a:p>
            <a:pPr marL="0" indent="0">
              <a:buNone/>
            </a:pPr>
            <a:r>
              <a:rPr lang="en-US" sz="2400" dirty="0"/>
              <a:t>The AAQOL Advisory Commission was created through Ordinance 20131024-084 and provides input on the Asian American Quality of Life Initiative as part of its mission to advise Council on issues related to provide on-going guidance and support for the City’s AAQOL Initiative.</a:t>
            </a:r>
          </a:p>
          <a:p>
            <a:pPr marL="0" indent="0">
              <a:buNone/>
            </a:pPr>
            <a:r>
              <a:rPr lang="en-US" sz="2400" dirty="0"/>
              <a:t>In October 2013, the Council passed Resolution </a:t>
            </a:r>
            <a:r>
              <a:rPr lang="en-US" sz="2400" dirty="0">
                <a:hlinkClick r:id="rId3"/>
              </a:rPr>
              <a:t>No. 20131024-085 </a:t>
            </a:r>
            <a:r>
              <a:rPr lang="en-US" sz="2400" dirty="0"/>
              <a:t>to conduct facilitated discussions of the Asian American quality of life issues, develop strategies to address the findings of a Community Scorecard and report to Council recommendations for enhanced or new City programs and practices.</a:t>
            </a:r>
          </a:p>
          <a:p>
            <a:pPr marL="0" indent="0">
              <a:buNone/>
            </a:pPr>
            <a:endParaRPr lang="en-US" sz="2400" dirty="0"/>
          </a:p>
          <a:p>
            <a:pPr marL="0" indent="0">
              <a:buNone/>
            </a:pPr>
            <a:endParaRPr lang="en-US" sz="2800" dirty="0"/>
          </a:p>
          <a:p>
            <a:endParaRPr lang="en-US" sz="2800" dirty="0"/>
          </a:p>
        </p:txBody>
      </p:sp>
    </p:spTree>
    <p:extLst>
      <p:ext uri="{BB962C8B-B14F-4D97-AF65-F5344CB8AC3E}">
        <p14:creationId xmlns:p14="http://schemas.microsoft.com/office/powerpoint/2010/main" val="15405084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6600" dirty="0" smtClean="0"/>
              <a:t>Reports</a:t>
            </a:r>
            <a:endParaRPr lang="en-US" sz="6600" dirty="0"/>
          </a:p>
        </p:txBody>
      </p:sp>
    </p:spTree>
    <p:extLst>
      <p:ext uri="{BB962C8B-B14F-4D97-AF65-F5344CB8AC3E}">
        <p14:creationId xmlns:p14="http://schemas.microsoft.com/office/powerpoint/2010/main" val="23416334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7150"/>
            <a:ext cx="7315200" cy="685800"/>
          </a:xfrm>
        </p:spPr>
        <p:txBody>
          <a:bodyPr>
            <a:normAutofit/>
          </a:bodyPr>
          <a:lstStyle/>
          <a:p>
            <a:r>
              <a:rPr lang="en-US" sz="3200" dirty="0" smtClean="0"/>
              <a:t>Reports</a:t>
            </a:r>
            <a:endParaRPr lang="en-US" sz="3200" dirty="0"/>
          </a:p>
        </p:txBody>
      </p:sp>
      <p:sp>
        <p:nvSpPr>
          <p:cNvPr id="3" name="Content Placeholder 2"/>
          <p:cNvSpPr>
            <a:spLocks noGrp="1"/>
          </p:cNvSpPr>
          <p:nvPr>
            <p:ph sz="half" idx="1"/>
          </p:nvPr>
        </p:nvSpPr>
        <p:spPr>
          <a:xfrm>
            <a:off x="304800" y="742950"/>
            <a:ext cx="8229600" cy="3394472"/>
          </a:xfrm>
        </p:spPr>
        <p:txBody>
          <a:bodyPr>
            <a:noAutofit/>
          </a:bodyPr>
          <a:lstStyle/>
          <a:p>
            <a:pPr marL="0" indent="0">
              <a:buNone/>
            </a:pPr>
            <a:r>
              <a:rPr lang="en-US" sz="2700" dirty="0" smtClean="0">
                <a:hlinkClick r:id="rId3"/>
              </a:rPr>
              <a:t>Executive Summary of the Asian American Quality of Life in Austin</a:t>
            </a:r>
            <a:r>
              <a:rPr lang="en-US" sz="2700" dirty="0" smtClean="0"/>
              <a:t>:</a:t>
            </a:r>
          </a:p>
          <a:p>
            <a:r>
              <a:rPr lang="en-US" sz="2400" dirty="0" smtClean="0">
                <a:hlinkClick r:id="rId4"/>
              </a:rPr>
              <a:t>Asian American Health Assessment</a:t>
            </a:r>
            <a:endParaRPr lang="en-US" sz="2400" dirty="0" smtClean="0"/>
          </a:p>
          <a:p>
            <a:r>
              <a:rPr lang="en-US" sz="2400" dirty="0" smtClean="0">
                <a:hlinkClick r:id="rId5"/>
              </a:rPr>
              <a:t>The Asian American Community in Austin: A Demographic Snapshot</a:t>
            </a:r>
            <a:endParaRPr lang="en-US" sz="2400" dirty="0" smtClean="0"/>
          </a:p>
          <a:p>
            <a:r>
              <a:rPr lang="en-US" sz="2400" dirty="0" smtClean="0">
                <a:hlinkClick r:id="rId6"/>
              </a:rPr>
              <a:t>Asian Americans in Austin: Final Report of the Asian American Quality of Life</a:t>
            </a:r>
            <a:endParaRPr lang="en-US" sz="2400" dirty="0" smtClean="0"/>
          </a:p>
          <a:p>
            <a:r>
              <a:rPr lang="en-US" sz="2400" dirty="0" smtClean="0">
                <a:hlinkClick r:id="rId7"/>
              </a:rPr>
              <a:t>Asian American Community Engagement Data Indicators</a:t>
            </a:r>
            <a:endParaRPr lang="en-US" sz="2400" dirty="0" smtClean="0"/>
          </a:p>
          <a:p>
            <a:endParaRPr lang="en-US" sz="2700" b="1" dirty="0"/>
          </a:p>
        </p:txBody>
      </p:sp>
      <p:sp>
        <p:nvSpPr>
          <p:cNvPr id="4" name="TextBox 3"/>
          <p:cNvSpPr txBox="1"/>
          <p:nvPr/>
        </p:nvSpPr>
        <p:spPr>
          <a:xfrm>
            <a:off x="4419600" y="4476750"/>
            <a:ext cx="301686" cy="369332"/>
          </a:xfrm>
          <a:prstGeom prst="rect">
            <a:avLst/>
          </a:prstGeom>
          <a:noFill/>
        </p:spPr>
        <p:txBody>
          <a:bodyPr wrap="none" rtlCol="0">
            <a:spAutoFit/>
          </a:bodyPr>
          <a:lstStyle/>
          <a:p>
            <a:fld id="{BCB99EEF-DA92-4E4B-B6F4-4ED6C7C5076F}" type="slidenum">
              <a:rPr lang="en-US"/>
              <a:t>5</a:t>
            </a:fld>
            <a:endParaRPr lang="en-US" dirty="0"/>
          </a:p>
        </p:txBody>
      </p:sp>
    </p:spTree>
    <p:extLst>
      <p:ext uri="{BB962C8B-B14F-4D97-AF65-F5344CB8AC3E}">
        <p14:creationId xmlns:p14="http://schemas.microsoft.com/office/powerpoint/2010/main" val="37486838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Project Pillars – Framing our effort</a:t>
            </a:r>
            <a:endParaRPr lang="en-US" dirty="0"/>
          </a:p>
        </p:txBody>
      </p:sp>
    </p:spTree>
    <p:extLst>
      <p:ext uri="{BB962C8B-B14F-4D97-AF65-F5344CB8AC3E}">
        <p14:creationId xmlns:p14="http://schemas.microsoft.com/office/powerpoint/2010/main" val="19455274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57400" y="150738"/>
            <a:ext cx="4800600" cy="4478412"/>
          </a:xfrm>
          <a:prstGeom prst="rect">
            <a:avLst/>
          </a:prstGeom>
        </p:spPr>
      </p:pic>
      <p:sp>
        <p:nvSpPr>
          <p:cNvPr id="3" name="TextBox 2"/>
          <p:cNvSpPr txBox="1"/>
          <p:nvPr/>
        </p:nvSpPr>
        <p:spPr>
          <a:xfrm>
            <a:off x="4419600" y="4476750"/>
            <a:ext cx="301686" cy="369332"/>
          </a:xfrm>
          <a:prstGeom prst="rect">
            <a:avLst/>
          </a:prstGeom>
          <a:noFill/>
        </p:spPr>
        <p:txBody>
          <a:bodyPr wrap="none" rtlCol="0">
            <a:spAutoFit/>
          </a:bodyPr>
          <a:lstStyle/>
          <a:p>
            <a:fld id="{D9B0F3BA-2839-4165-A3EF-9423DA989D69}" type="slidenum">
              <a:rPr lang="en-US" smtClean="0"/>
              <a:t>7</a:t>
            </a:fld>
            <a:endParaRPr lang="en-US" dirty="0"/>
          </a:p>
        </p:txBody>
      </p:sp>
    </p:spTree>
    <p:extLst>
      <p:ext uri="{BB962C8B-B14F-4D97-AF65-F5344CB8AC3E}">
        <p14:creationId xmlns:p14="http://schemas.microsoft.com/office/powerpoint/2010/main" val="8131414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7200" dirty="0" smtClean="0"/>
              <a:t>Findings</a:t>
            </a:r>
            <a:endParaRPr lang="en-US" sz="7200" dirty="0"/>
          </a:p>
        </p:txBody>
      </p:sp>
    </p:spTree>
    <p:extLst>
      <p:ext uri="{BB962C8B-B14F-4D97-AF65-F5344CB8AC3E}">
        <p14:creationId xmlns:p14="http://schemas.microsoft.com/office/powerpoint/2010/main" val="23241579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7150"/>
            <a:ext cx="7315200" cy="685800"/>
          </a:xfrm>
        </p:spPr>
        <p:txBody>
          <a:bodyPr>
            <a:normAutofit/>
          </a:bodyPr>
          <a:lstStyle/>
          <a:p>
            <a:r>
              <a:rPr lang="en-US" sz="3200" dirty="0" smtClean="0"/>
              <a:t>Findings</a:t>
            </a:r>
            <a:endParaRPr lang="en-US" sz="3200" dirty="0"/>
          </a:p>
        </p:txBody>
      </p:sp>
      <p:sp>
        <p:nvSpPr>
          <p:cNvPr id="3" name="Content Placeholder 2"/>
          <p:cNvSpPr>
            <a:spLocks noGrp="1"/>
          </p:cNvSpPr>
          <p:nvPr>
            <p:ph sz="half" idx="1"/>
          </p:nvPr>
        </p:nvSpPr>
        <p:spPr>
          <a:xfrm>
            <a:off x="990600" y="971550"/>
            <a:ext cx="3200400" cy="3394472"/>
          </a:xfrm>
        </p:spPr>
        <p:txBody>
          <a:bodyPr>
            <a:noAutofit/>
          </a:bodyPr>
          <a:lstStyle/>
          <a:p>
            <a:r>
              <a:rPr lang="en-US" sz="2600" dirty="0" smtClean="0"/>
              <a:t>Language</a:t>
            </a:r>
          </a:p>
          <a:p>
            <a:r>
              <a:rPr lang="en-US" sz="2600" dirty="0" smtClean="0"/>
              <a:t>Cultural Awareness</a:t>
            </a:r>
          </a:p>
          <a:p>
            <a:r>
              <a:rPr lang="en-US" sz="2600" dirty="0" smtClean="0"/>
              <a:t>Trust</a:t>
            </a:r>
          </a:p>
          <a:p>
            <a:r>
              <a:rPr lang="en-US" sz="2600" dirty="0" smtClean="0"/>
              <a:t>Safety</a:t>
            </a:r>
          </a:p>
          <a:p>
            <a:r>
              <a:rPr lang="en-US" sz="2600" dirty="0"/>
              <a:t>Myth of the Model </a:t>
            </a:r>
            <a:r>
              <a:rPr lang="en-US" sz="2600" dirty="0" smtClean="0"/>
              <a:t>Minority</a:t>
            </a:r>
            <a:endParaRPr lang="en-US" sz="2600" dirty="0"/>
          </a:p>
          <a:p>
            <a:endParaRPr lang="en-US" sz="2600" dirty="0" smtClean="0"/>
          </a:p>
          <a:p>
            <a:endParaRPr lang="en-US" sz="2600" b="1" dirty="0"/>
          </a:p>
        </p:txBody>
      </p:sp>
      <p:sp>
        <p:nvSpPr>
          <p:cNvPr id="4" name="Content Placeholder 3"/>
          <p:cNvSpPr>
            <a:spLocks noGrp="1"/>
          </p:cNvSpPr>
          <p:nvPr>
            <p:ph sz="half" idx="2"/>
          </p:nvPr>
        </p:nvSpPr>
        <p:spPr>
          <a:xfrm>
            <a:off x="4800600" y="1047750"/>
            <a:ext cx="3505200" cy="3394472"/>
          </a:xfrm>
        </p:spPr>
        <p:txBody>
          <a:bodyPr>
            <a:normAutofit fontScale="92500" lnSpcReduction="10000"/>
          </a:bodyPr>
          <a:lstStyle/>
          <a:p>
            <a:r>
              <a:rPr lang="en-US" sz="2800" dirty="0" smtClean="0"/>
              <a:t>Isolated </a:t>
            </a:r>
            <a:r>
              <a:rPr lang="en-US" sz="2800" dirty="0"/>
              <a:t>Communities</a:t>
            </a:r>
          </a:p>
          <a:p>
            <a:r>
              <a:rPr lang="en-US" sz="2800" dirty="0"/>
              <a:t>Accessing Services</a:t>
            </a:r>
          </a:p>
          <a:p>
            <a:r>
              <a:rPr lang="en-US" sz="2800" dirty="0" smtClean="0"/>
              <a:t>Mobility</a:t>
            </a:r>
          </a:p>
          <a:p>
            <a:r>
              <a:rPr lang="en-US" sz="2800" dirty="0"/>
              <a:t>Health and Human </a:t>
            </a:r>
            <a:r>
              <a:rPr lang="en-US" sz="2800" dirty="0" smtClean="0"/>
              <a:t>Services</a:t>
            </a:r>
          </a:p>
          <a:p>
            <a:r>
              <a:rPr lang="en-US" sz="2800" dirty="0" smtClean="0"/>
              <a:t>Economic </a:t>
            </a:r>
            <a:r>
              <a:rPr lang="en-US" sz="2800" dirty="0"/>
              <a:t>Opportunity and </a:t>
            </a:r>
            <a:r>
              <a:rPr lang="en-US" sz="2800" dirty="0" smtClean="0"/>
              <a:t>Affordability</a:t>
            </a:r>
            <a:endParaRPr lang="en-US" sz="2800" dirty="0"/>
          </a:p>
          <a:p>
            <a:endParaRPr lang="en-US" dirty="0"/>
          </a:p>
        </p:txBody>
      </p:sp>
      <p:sp>
        <p:nvSpPr>
          <p:cNvPr id="5" name="TextBox 4"/>
          <p:cNvSpPr txBox="1"/>
          <p:nvPr/>
        </p:nvSpPr>
        <p:spPr>
          <a:xfrm>
            <a:off x="4419600" y="4476750"/>
            <a:ext cx="301686" cy="369332"/>
          </a:xfrm>
          <a:prstGeom prst="rect">
            <a:avLst/>
          </a:prstGeom>
          <a:noFill/>
        </p:spPr>
        <p:txBody>
          <a:bodyPr wrap="none" rtlCol="0">
            <a:spAutoFit/>
          </a:bodyPr>
          <a:lstStyle/>
          <a:p>
            <a:fld id="{E50E26ED-A865-41C0-9A5E-14BAB1D7E77C}" type="slidenum">
              <a:rPr lang="en-US" smtClean="0"/>
              <a:t>9</a:t>
            </a:fld>
            <a:endParaRPr lang="en-US" dirty="0"/>
          </a:p>
        </p:txBody>
      </p:sp>
    </p:spTree>
    <p:extLst>
      <p:ext uri="{BB962C8B-B14F-4D97-AF65-F5344CB8AC3E}">
        <p14:creationId xmlns:p14="http://schemas.microsoft.com/office/powerpoint/2010/main" val="32120884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AAQoL PowerPoint template</Template>
  <TotalTime>5016</TotalTime>
  <Words>2130</Words>
  <Application>Microsoft Office PowerPoint</Application>
  <PresentationFormat>On-screen Show (16:9)</PresentationFormat>
  <Paragraphs>168</Paragraphs>
  <Slides>17</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Brush Script MT</vt:lpstr>
      <vt:lpstr>Calibri</vt:lpstr>
      <vt:lpstr>Wingdings</vt:lpstr>
      <vt:lpstr>Office Theme</vt:lpstr>
      <vt:lpstr>Asian American Quality of Life Initiative Final Report Community Advancement Network September 14, 2018</vt:lpstr>
      <vt:lpstr>PowerPoint Presentation</vt:lpstr>
      <vt:lpstr>Project Background</vt:lpstr>
      <vt:lpstr>PowerPoint Presentation</vt:lpstr>
      <vt:lpstr>Reports</vt:lpstr>
      <vt:lpstr>PowerPoint Presentation</vt:lpstr>
      <vt:lpstr>PowerPoint Presentation</vt:lpstr>
      <vt:lpstr>PowerPoint Presentation</vt:lpstr>
      <vt:lpstr>Findings</vt:lpstr>
      <vt:lpstr>PowerPoint Presentation</vt:lpstr>
      <vt:lpstr>Recommendations</vt:lpstr>
      <vt:lpstr>Recommendations (cont’d)</vt:lpstr>
      <vt:lpstr>Recommendations (cont’d)</vt:lpstr>
      <vt:lpstr>AAQOL Advisory Commission Observations</vt:lpstr>
      <vt:lpstr>Next Steps</vt:lpstr>
      <vt:lpstr>More information at www.austintexas.gov/asianlifeaustin</vt:lpstr>
      <vt:lpstr>PowerPoint Presentation</vt:lpstr>
    </vt:vector>
  </TitlesOfParts>
  <Company>City of Austin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Sanchez, Marion</dc:creator>
  <cp:lastModifiedBy>Sanchez, Marion</cp:lastModifiedBy>
  <cp:revision>57</cp:revision>
  <cp:lastPrinted>2017-08-15T22:12:06Z</cp:lastPrinted>
  <dcterms:created xsi:type="dcterms:W3CDTF">2017-08-15T14:24:04Z</dcterms:created>
  <dcterms:modified xsi:type="dcterms:W3CDTF">2018-09-14T17:07:00Z</dcterms:modified>
</cp:coreProperties>
</file>